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43" r:id="rId3"/>
    <p:sldId id="339" r:id="rId4"/>
    <p:sldId id="340" r:id="rId5"/>
    <p:sldId id="344" r:id="rId6"/>
    <p:sldId id="345" r:id="rId7"/>
    <p:sldId id="348" r:id="rId8"/>
    <p:sldId id="349" r:id="rId9"/>
    <p:sldId id="350" r:id="rId10"/>
    <p:sldId id="347" r:id="rId11"/>
    <p:sldId id="354" r:id="rId12"/>
    <p:sldId id="363" r:id="rId13"/>
    <p:sldId id="365" r:id="rId14"/>
    <p:sldId id="366" r:id="rId15"/>
    <p:sldId id="367" r:id="rId16"/>
    <p:sldId id="352" r:id="rId17"/>
    <p:sldId id="368" r:id="rId18"/>
    <p:sldId id="369" r:id="rId19"/>
    <p:sldId id="355" r:id="rId20"/>
    <p:sldId id="370" r:id="rId21"/>
    <p:sldId id="371" r:id="rId22"/>
    <p:sldId id="351" r:id="rId23"/>
    <p:sldId id="372" r:id="rId24"/>
    <p:sldId id="373" r:id="rId25"/>
    <p:sldId id="374" r:id="rId26"/>
    <p:sldId id="356" r:id="rId27"/>
    <p:sldId id="359" r:id="rId28"/>
    <p:sldId id="360" r:id="rId29"/>
    <p:sldId id="361" r:id="rId30"/>
    <p:sldId id="362" r:id="rId31"/>
    <p:sldId id="33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460F"/>
    <a:srgbClr val="FF0505"/>
    <a:srgbClr val="85359B"/>
    <a:srgbClr val="0065B0"/>
    <a:srgbClr val="EA0000"/>
    <a:srgbClr val="444444"/>
    <a:srgbClr val="0FCED3"/>
    <a:srgbClr val="D60093"/>
    <a:srgbClr val="CC3399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7" autoAdjust="0"/>
    <p:restoredTop sz="99548" autoAdjust="0"/>
  </p:normalViewPr>
  <p:slideViewPr>
    <p:cSldViewPr>
      <p:cViewPr varScale="1">
        <p:scale>
          <a:sx n="74" d="100"/>
          <a:sy n="74" d="100"/>
        </p:scale>
        <p:origin x="158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4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BABB2A-1528-4AAF-9A21-F4370666C7B2}" type="datetimeFigureOut">
              <a:rPr lang="en-JM" smtClean="0"/>
              <a:pPr/>
              <a:t>26/11/2014</a:t>
            </a:fld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38927C-AB49-450F-8967-4AD52E2DC3DA}" type="slidenum">
              <a:rPr lang="en-JM" smtClean="0"/>
              <a:pPr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2751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90015-6979-4CAF-87BC-D33F74A1F261}" type="datetimeFigureOut">
              <a:rPr lang="en-JM" smtClean="0"/>
              <a:pPr/>
              <a:t>26/11/2014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CA0D8-6577-48B2-BA77-88519BAFBFDA}" type="slidenum">
              <a:rPr lang="en-JM" smtClean="0"/>
              <a:pPr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591203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752600"/>
            <a:ext cx="4419600" cy="4010501"/>
          </a:xfrm>
          <a:prstGeom prst="rect">
            <a:avLst/>
          </a:prstGeom>
        </p:spPr>
      </p:pic>
      <p:sp>
        <p:nvSpPr>
          <p:cNvPr id="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1295400" y="18034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1295400" y="2108200"/>
            <a:ext cx="2743200" cy="711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1295400" y="30226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1295400" y="3327400"/>
            <a:ext cx="2743200" cy="711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295400" y="4267200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295400" y="4571999"/>
            <a:ext cx="2743200" cy="711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4"/>
          <p:cNvSpPr>
            <a:spLocks noGrp="1"/>
          </p:cNvSpPr>
          <p:nvPr>
            <p:ph type="pic" sz="quarter" idx="28"/>
          </p:nvPr>
        </p:nvSpPr>
        <p:spPr>
          <a:xfrm>
            <a:off x="4544096" y="2072664"/>
            <a:ext cx="3860269" cy="2423136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7389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791200" y="1830917"/>
            <a:ext cx="2667000" cy="886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0" y="3022601"/>
            <a:ext cx="2533650" cy="378884"/>
          </a:xfrm>
          <a:solidFill>
            <a:srgbClr val="F5460F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791200" y="3401484"/>
            <a:ext cx="2819400" cy="711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791200" y="4472517"/>
            <a:ext cx="2514600" cy="378884"/>
          </a:xfrm>
          <a:solidFill>
            <a:srgbClr val="F5460F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791200" y="4851400"/>
            <a:ext cx="2971800" cy="711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69082"/>
            <a:ext cx="5257800" cy="3012518"/>
          </a:xfrm>
          <a:prstGeom prst="rect">
            <a:avLst/>
          </a:prstGeom>
        </p:spPr>
      </p:pic>
      <p:sp>
        <p:nvSpPr>
          <p:cNvPr id="13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1176793" y="2514600"/>
            <a:ext cx="3666213" cy="212003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9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200400" y="1585079"/>
            <a:ext cx="0" cy="3581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6096000" y="1585079"/>
            <a:ext cx="0" cy="3581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57200" y="2108200"/>
            <a:ext cx="2590800" cy="3149600"/>
          </a:xfrm>
        </p:spPr>
        <p:txBody>
          <a:bodyPr>
            <a:normAutofit/>
          </a:bodyPr>
          <a:lstStyle>
            <a:lvl1pPr>
              <a:buClr>
                <a:srgbClr val="85359B"/>
              </a:buClr>
              <a:buSzPct val="120000"/>
              <a:buFont typeface="Courier New" pitchFamily="49" charset="0"/>
              <a:buChar char="o"/>
              <a:defRPr sz="1400"/>
            </a:lvl1pPr>
          </a:lstStyle>
          <a:p>
            <a:pPr lvl="0"/>
            <a:endParaRPr lang="en-JM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352800" y="2108200"/>
            <a:ext cx="2590800" cy="3149600"/>
          </a:xfrm>
        </p:spPr>
        <p:txBody>
          <a:bodyPr>
            <a:normAutofit/>
          </a:bodyPr>
          <a:lstStyle>
            <a:lvl1pPr>
              <a:buClr>
                <a:srgbClr val="85359B"/>
              </a:buClr>
              <a:buSzPct val="120000"/>
              <a:buFont typeface="Courier New" pitchFamily="49" charset="0"/>
              <a:buChar char="o"/>
              <a:defRPr sz="1400"/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6248400" y="2108200"/>
            <a:ext cx="2590800" cy="3149600"/>
          </a:xfrm>
        </p:spPr>
        <p:txBody>
          <a:bodyPr>
            <a:normAutofit/>
          </a:bodyPr>
          <a:lstStyle>
            <a:lvl1pPr>
              <a:buClr>
                <a:srgbClr val="85359B"/>
              </a:buClr>
              <a:buSzPct val="120000"/>
              <a:buFont typeface="Courier New" pitchFamily="49" charset="0"/>
              <a:buChar char="o"/>
              <a:defRPr sz="1400"/>
            </a:lvl1pPr>
          </a:lstStyle>
          <a:p>
            <a:pPr lvl="0"/>
            <a:endParaRPr lang="en-JM" dirty="0"/>
          </a:p>
        </p:txBody>
      </p:sp>
      <p:sp>
        <p:nvSpPr>
          <p:cNvPr id="18" name="Content Placeholder 38"/>
          <p:cNvSpPr>
            <a:spLocks noGrp="1"/>
          </p:cNvSpPr>
          <p:nvPr>
            <p:ph sz="quarter" idx="37"/>
          </p:nvPr>
        </p:nvSpPr>
        <p:spPr>
          <a:xfrm>
            <a:off x="457200" y="1600200"/>
            <a:ext cx="2057400" cy="381000"/>
          </a:xfrm>
          <a:solidFill>
            <a:srgbClr val="F5460F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Content Placeholder 38"/>
          <p:cNvSpPr>
            <a:spLocks noGrp="1"/>
          </p:cNvSpPr>
          <p:nvPr>
            <p:ph sz="quarter" idx="38"/>
          </p:nvPr>
        </p:nvSpPr>
        <p:spPr>
          <a:xfrm>
            <a:off x="3352800" y="1600200"/>
            <a:ext cx="2057400" cy="381000"/>
          </a:xfrm>
          <a:solidFill>
            <a:srgbClr val="F5460F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Content Placeholder 38"/>
          <p:cNvSpPr>
            <a:spLocks noGrp="1"/>
          </p:cNvSpPr>
          <p:nvPr>
            <p:ph sz="quarter" idx="39"/>
          </p:nvPr>
        </p:nvSpPr>
        <p:spPr>
          <a:xfrm>
            <a:off x="6248400" y="1600200"/>
            <a:ext cx="2057400" cy="381000"/>
          </a:xfrm>
          <a:solidFill>
            <a:srgbClr val="F5460F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26362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834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666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533400" y="1828800"/>
            <a:ext cx="1828800" cy="17962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en-JM" dirty="0"/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90800" y="1828800"/>
            <a:ext cx="1828800" cy="17962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en-JM"/>
          </a:p>
        </p:txBody>
      </p:sp>
      <p:sp>
        <p:nvSpPr>
          <p:cNvPr id="34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4648200" y="1828800"/>
            <a:ext cx="1828800" cy="17962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en-JM"/>
          </a:p>
        </p:txBody>
      </p:sp>
      <p:sp>
        <p:nvSpPr>
          <p:cNvPr id="36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6705600" y="1828800"/>
            <a:ext cx="1828800" cy="17962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en-JM"/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8"/>
          </p:nvPr>
        </p:nvSpPr>
        <p:spPr>
          <a:xfrm>
            <a:off x="2514600" y="4318000"/>
            <a:ext cx="1901952" cy="431800"/>
          </a:xfrm>
        </p:spPr>
        <p:txBody>
          <a:bodyPr>
            <a:noAutofit/>
          </a:bodyPr>
          <a:lstStyle>
            <a:lvl1pPr>
              <a:buNone/>
              <a:defRPr sz="1600">
                <a:latin typeface="Bebas Neue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9"/>
          </p:nvPr>
        </p:nvSpPr>
        <p:spPr>
          <a:xfrm>
            <a:off x="4572000" y="4318000"/>
            <a:ext cx="1901952" cy="431800"/>
          </a:xfrm>
        </p:spPr>
        <p:txBody>
          <a:bodyPr>
            <a:noAutofit/>
          </a:bodyPr>
          <a:lstStyle>
            <a:lvl1pPr>
              <a:buNone/>
              <a:defRPr sz="1600">
                <a:latin typeface="Bebas Neue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41" name="Content Placeholder 37"/>
          <p:cNvSpPr>
            <a:spLocks noGrp="1"/>
          </p:cNvSpPr>
          <p:nvPr>
            <p:ph sz="quarter" idx="20"/>
          </p:nvPr>
        </p:nvSpPr>
        <p:spPr>
          <a:xfrm>
            <a:off x="6629400" y="4318000"/>
            <a:ext cx="1901952" cy="431800"/>
          </a:xfrm>
        </p:spPr>
        <p:txBody>
          <a:bodyPr>
            <a:noAutofit/>
          </a:bodyPr>
          <a:lstStyle>
            <a:lvl1pPr>
              <a:buNone/>
              <a:defRPr sz="1600">
                <a:latin typeface="Bebas Neue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37" name="Content Placeholder 37"/>
          <p:cNvSpPr>
            <a:spLocks noGrp="1"/>
          </p:cNvSpPr>
          <p:nvPr>
            <p:ph sz="quarter" idx="21"/>
          </p:nvPr>
        </p:nvSpPr>
        <p:spPr>
          <a:xfrm>
            <a:off x="457200" y="4318000"/>
            <a:ext cx="1901952" cy="431800"/>
          </a:xfrm>
        </p:spPr>
        <p:txBody>
          <a:bodyPr>
            <a:noAutofit/>
          </a:bodyPr>
          <a:lstStyle>
            <a:lvl1pPr>
              <a:buNone/>
              <a:defRPr sz="1600">
                <a:latin typeface="Bebas Neue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5" name="Content Placeholder 37"/>
          <p:cNvSpPr>
            <a:spLocks noGrp="1"/>
          </p:cNvSpPr>
          <p:nvPr>
            <p:ph sz="quarter" idx="26"/>
          </p:nvPr>
        </p:nvSpPr>
        <p:spPr>
          <a:xfrm>
            <a:off x="2514600" y="4648200"/>
            <a:ext cx="1901952" cy="1320800"/>
          </a:xfrm>
        </p:spPr>
        <p:txBody>
          <a:bodyPr>
            <a:noAutofit/>
          </a:bodyPr>
          <a:lstStyle>
            <a:lvl1pPr>
              <a:buNone/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8" name="Content Placeholder 37"/>
          <p:cNvSpPr>
            <a:spLocks noGrp="1"/>
          </p:cNvSpPr>
          <p:nvPr>
            <p:ph sz="quarter" idx="27"/>
          </p:nvPr>
        </p:nvSpPr>
        <p:spPr>
          <a:xfrm>
            <a:off x="4572000" y="4648200"/>
            <a:ext cx="1901952" cy="1320800"/>
          </a:xfrm>
        </p:spPr>
        <p:txBody>
          <a:bodyPr>
            <a:noAutofit/>
          </a:bodyPr>
          <a:lstStyle>
            <a:lvl1pPr>
              <a:buNone/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9" name="Content Placeholder 37"/>
          <p:cNvSpPr>
            <a:spLocks noGrp="1"/>
          </p:cNvSpPr>
          <p:nvPr>
            <p:ph sz="quarter" idx="28"/>
          </p:nvPr>
        </p:nvSpPr>
        <p:spPr>
          <a:xfrm>
            <a:off x="6629400" y="4648200"/>
            <a:ext cx="1901952" cy="1320800"/>
          </a:xfrm>
        </p:spPr>
        <p:txBody>
          <a:bodyPr>
            <a:noAutofit/>
          </a:bodyPr>
          <a:lstStyle>
            <a:lvl1pPr>
              <a:buNone/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31" name="Content Placeholder 37"/>
          <p:cNvSpPr>
            <a:spLocks noGrp="1"/>
          </p:cNvSpPr>
          <p:nvPr>
            <p:ph sz="quarter" idx="29"/>
          </p:nvPr>
        </p:nvSpPr>
        <p:spPr>
          <a:xfrm>
            <a:off x="457200" y="4648200"/>
            <a:ext cx="1901952" cy="1320800"/>
          </a:xfrm>
        </p:spPr>
        <p:txBody>
          <a:bodyPr>
            <a:noAutofit/>
          </a:bodyPr>
          <a:lstStyle>
            <a:lvl1pPr>
              <a:buNone/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46" name="Text Placeholder 42"/>
          <p:cNvSpPr>
            <a:spLocks noGrp="1"/>
          </p:cNvSpPr>
          <p:nvPr>
            <p:ph type="body" sz="quarter" idx="25"/>
          </p:nvPr>
        </p:nvSpPr>
        <p:spPr>
          <a:xfrm>
            <a:off x="533400" y="3578352"/>
            <a:ext cx="1828800" cy="358648"/>
          </a:xfrm>
          <a:solidFill>
            <a:srgbClr val="F5460F"/>
          </a:solidFill>
        </p:spPr>
        <p:txBody>
          <a:bodyPr anchor="ctr">
            <a:noAutofit/>
          </a:bodyPr>
          <a:lstStyle>
            <a:lvl1pPr>
              <a:buNone/>
              <a:defRPr sz="160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30"/>
          </p:nvPr>
        </p:nvSpPr>
        <p:spPr>
          <a:xfrm>
            <a:off x="2590800" y="3578352"/>
            <a:ext cx="1828800" cy="358648"/>
          </a:xfrm>
          <a:solidFill>
            <a:srgbClr val="F5460F"/>
          </a:solidFill>
        </p:spPr>
        <p:txBody>
          <a:bodyPr anchor="ctr">
            <a:noAutofit/>
          </a:bodyPr>
          <a:lstStyle>
            <a:lvl1pPr>
              <a:buNone/>
              <a:defRPr sz="160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7" name="Text Placeholder 42"/>
          <p:cNvSpPr>
            <a:spLocks noGrp="1"/>
          </p:cNvSpPr>
          <p:nvPr>
            <p:ph type="body" sz="quarter" idx="31"/>
          </p:nvPr>
        </p:nvSpPr>
        <p:spPr>
          <a:xfrm>
            <a:off x="4648200" y="3578352"/>
            <a:ext cx="1828800" cy="358648"/>
          </a:xfrm>
          <a:solidFill>
            <a:srgbClr val="F5460F"/>
          </a:solidFill>
        </p:spPr>
        <p:txBody>
          <a:bodyPr anchor="ctr">
            <a:noAutofit/>
          </a:bodyPr>
          <a:lstStyle>
            <a:lvl1pPr>
              <a:buNone/>
              <a:defRPr sz="160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8" name="Text Placeholder 42"/>
          <p:cNvSpPr>
            <a:spLocks noGrp="1"/>
          </p:cNvSpPr>
          <p:nvPr>
            <p:ph type="body" sz="quarter" idx="32"/>
          </p:nvPr>
        </p:nvSpPr>
        <p:spPr>
          <a:xfrm>
            <a:off x="6705600" y="3578352"/>
            <a:ext cx="1828800" cy="358648"/>
          </a:xfrm>
          <a:solidFill>
            <a:srgbClr val="F5460F"/>
          </a:solidFill>
        </p:spPr>
        <p:txBody>
          <a:bodyPr anchor="ctr">
            <a:noAutofit/>
          </a:bodyPr>
          <a:lstStyle>
            <a:lvl1pPr>
              <a:buNone/>
              <a:defRPr sz="160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1320800"/>
            <a:ext cx="8229600" cy="685800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pPr lvl="0"/>
            <a:endParaRPr lang="en-JM" dirty="0"/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304800" y="2209800"/>
            <a:ext cx="4572000" cy="3429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562600" y="3022600"/>
            <a:ext cx="2667000" cy="2336800"/>
          </a:xfrm>
        </p:spPr>
        <p:txBody>
          <a:bodyPr>
            <a:normAutofit/>
          </a:bodyPr>
          <a:lstStyle>
            <a:lvl1pPr>
              <a:buNone/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37"/>
          </p:nvPr>
        </p:nvSpPr>
        <p:spPr>
          <a:xfrm>
            <a:off x="5562600" y="2514600"/>
            <a:ext cx="2438400" cy="381000"/>
          </a:xfrm>
          <a:solidFill>
            <a:srgbClr val="F5460F"/>
          </a:solidFill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4343400" y="1498600"/>
            <a:ext cx="4343400" cy="41402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8034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21082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32258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35306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46482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7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49530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8229600" cy="685800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pPr lvl="0"/>
            <a:endParaRPr lang="en-JM" dirty="0"/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304800" y="2209800"/>
            <a:ext cx="4572000" cy="3429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5867400" y="2413000"/>
            <a:ext cx="2667000" cy="711200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867400" y="3225800"/>
            <a:ext cx="2667000" cy="711200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5867400" y="4038600"/>
            <a:ext cx="2667000" cy="711200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867400" y="4851400"/>
            <a:ext cx="2667000" cy="711200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Content Placeholder 38"/>
          <p:cNvSpPr>
            <a:spLocks noGrp="1"/>
          </p:cNvSpPr>
          <p:nvPr>
            <p:ph sz="quarter" idx="37"/>
          </p:nvPr>
        </p:nvSpPr>
        <p:spPr>
          <a:xfrm>
            <a:off x="5029200" y="2580998"/>
            <a:ext cx="685800" cy="365760"/>
          </a:xfrm>
          <a:solidFill>
            <a:srgbClr val="F5460F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ctr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Content Placeholder 38"/>
          <p:cNvSpPr>
            <a:spLocks noGrp="1"/>
          </p:cNvSpPr>
          <p:nvPr>
            <p:ph sz="quarter" idx="38"/>
          </p:nvPr>
        </p:nvSpPr>
        <p:spPr>
          <a:xfrm>
            <a:off x="5029200" y="3419197"/>
            <a:ext cx="685800" cy="365760"/>
          </a:xfrm>
          <a:solidFill>
            <a:srgbClr val="F5460F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ctr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Content Placeholder 38"/>
          <p:cNvSpPr>
            <a:spLocks noGrp="1"/>
          </p:cNvSpPr>
          <p:nvPr>
            <p:ph sz="quarter" idx="39"/>
          </p:nvPr>
        </p:nvSpPr>
        <p:spPr>
          <a:xfrm>
            <a:off x="5029200" y="4231998"/>
            <a:ext cx="685800" cy="365760"/>
          </a:xfrm>
          <a:solidFill>
            <a:srgbClr val="F5460F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ctr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Content Placeholder 38"/>
          <p:cNvSpPr>
            <a:spLocks noGrp="1"/>
          </p:cNvSpPr>
          <p:nvPr>
            <p:ph sz="quarter" idx="40"/>
          </p:nvPr>
        </p:nvSpPr>
        <p:spPr>
          <a:xfrm>
            <a:off x="5029200" y="5044798"/>
            <a:ext cx="685800" cy="365760"/>
          </a:xfrm>
          <a:solidFill>
            <a:srgbClr val="F5460F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ctr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8229600" cy="685800"/>
          </a:xfrm>
        </p:spPr>
        <p:txBody>
          <a:bodyPr>
            <a:normAutofit/>
          </a:bodyPr>
          <a:lstStyle>
            <a:lvl1pPr>
              <a:buNone/>
              <a:defRPr sz="1400"/>
            </a:lvl1pPr>
          </a:lstStyle>
          <a:p>
            <a:pPr lvl="0"/>
            <a:endParaRPr lang="en-JM" dirty="0"/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5"/>
          </p:nvPr>
        </p:nvSpPr>
        <p:spPr>
          <a:xfrm>
            <a:off x="381000" y="2133600"/>
            <a:ext cx="4419600" cy="35052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867400" y="2413000"/>
            <a:ext cx="2667000" cy="711200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5867400" y="3225800"/>
            <a:ext cx="2667000" cy="711200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867400" y="4038600"/>
            <a:ext cx="2667000" cy="711200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5867400" y="4851400"/>
            <a:ext cx="2667000" cy="711200"/>
          </a:xfrm>
        </p:spPr>
        <p:txBody>
          <a:bodyPr>
            <a:normAutofit/>
          </a:bodyPr>
          <a:lstStyle>
            <a:lvl1pPr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Content Placeholder 38"/>
          <p:cNvSpPr>
            <a:spLocks noGrp="1"/>
          </p:cNvSpPr>
          <p:nvPr>
            <p:ph sz="quarter" idx="37"/>
          </p:nvPr>
        </p:nvSpPr>
        <p:spPr>
          <a:xfrm>
            <a:off x="5105400" y="2580998"/>
            <a:ext cx="609600" cy="365760"/>
          </a:xfrm>
          <a:solidFill>
            <a:srgbClr val="F5460F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ctr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Content Placeholder 38"/>
          <p:cNvSpPr>
            <a:spLocks noGrp="1"/>
          </p:cNvSpPr>
          <p:nvPr>
            <p:ph sz="quarter" idx="38"/>
          </p:nvPr>
        </p:nvSpPr>
        <p:spPr>
          <a:xfrm>
            <a:off x="5105400" y="3419197"/>
            <a:ext cx="609600" cy="365760"/>
          </a:xfrm>
          <a:solidFill>
            <a:srgbClr val="F5460F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ctr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5" name="Content Placeholder 38"/>
          <p:cNvSpPr>
            <a:spLocks noGrp="1"/>
          </p:cNvSpPr>
          <p:nvPr>
            <p:ph sz="quarter" idx="39"/>
          </p:nvPr>
        </p:nvSpPr>
        <p:spPr>
          <a:xfrm>
            <a:off x="5105400" y="4231998"/>
            <a:ext cx="609600" cy="365760"/>
          </a:xfrm>
          <a:solidFill>
            <a:srgbClr val="F5460F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ctr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6" name="Content Placeholder 38"/>
          <p:cNvSpPr>
            <a:spLocks noGrp="1"/>
          </p:cNvSpPr>
          <p:nvPr>
            <p:ph sz="quarter" idx="40"/>
          </p:nvPr>
        </p:nvSpPr>
        <p:spPr>
          <a:xfrm>
            <a:off x="5105400" y="5044798"/>
            <a:ext cx="609600" cy="365760"/>
          </a:xfrm>
          <a:solidFill>
            <a:srgbClr val="F5460F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ctr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thing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33400" y="1320800"/>
            <a:ext cx="8001000" cy="3327400"/>
          </a:xfrm>
          <a:ln w="38100">
            <a:solidFill>
              <a:schemeClr val="bg1">
                <a:lumMod val="95000"/>
              </a:schemeClr>
            </a:solidFill>
            <a:miter lim="800000"/>
          </a:ln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" y="6375400"/>
            <a:ext cx="6019800" cy="3905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JM" smtClean="0"/>
              <a:t>PUT THE NAME OF YOUR COMPANY HERE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800600" y="4953000"/>
            <a:ext cx="3810000" cy="914400"/>
          </a:xfrm>
        </p:spPr>
        <p:txBody>
          <a:bodyPr>
            <a:noAutofit/>
          </a:bodyPr>
          <a:lstStyle>
            <a:lvl1pPr algn="r">
              <a:buNone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4" name="Content Placeholder 38"/>
          <p:cNvSpPr>
            <a:spLocks noGrp="1"/>
          </p:cNvSpPr>
          <p:nvPr>
            <p:ph sz="quarter" idx="36"/>
          </p:nvPr>
        </p:nvSpPr>
        <p:spPr>
          <a:xfrm>
            <a:off x="533400" y="4978400"/>
            <a:ext cx="2438400" cy="381000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8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5" name="Content Placeholder 38"/>
          <p:cNvSpPr>
            <a:spLocks noGrp="1"/>
          </p:cNvSpPr>
          <p:nvPr>
            <p:ph sz="quarter" idx="37"/>
          </p:nvPr>
        </p:nvSpPr>
        <p:spPr>
          <a:xfrm>
            <a:off x="533400" y="5359400"/>
            <a:ext cx="2971800" cy="381000"/>
          </a:xfrm>
          <a:solidFill>
            <a:srgbClr val="F5460F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8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533400" y="1498600"/>
            <a:ext cx="2286000" cy="1524000"/>
          </a:xfrm>
          <a:ln w="2857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en-JM"/>
          </a:p>
        </p:txBody>
      </p:sp>
      <p:sp>
        <p:nvSpPr>
          <p:cNvPr id="1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3124200" y="1498600"/>
            <a:ext cx="2286000" cy="1524000"/>
          </a:xfrm>
          <a:ln w="2857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en-JM"/>
          </a:p>
        </p:txBody>
      </p:sp>
      <p:sp>
        <p:nvSpPr>
          <p:cNvPr id="15" name="Picture Placeholder 19"/>
          <p:cNvSpPr>
            <a:spLocks noGrp="1"/>
          </p:cNvSpPr>
          <p:nvPr>
            <p:ph type="pic" sz="quarter" idx="27"/>
          </p:nvPr>
        </p:nvSpPr>
        <p:spPr>
          <a:xfrm>
            <a:off x="5715000" y="1498600"/>
            <a:ext cx="2286000" cy="1524000"/>
          </a:xfrm>
          <a:ln w="2857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en-JM"/>
          </a:p>
        </p:txBody>
      </p:sp>
      <p:sp>
        <p:nvSpPr>
          <p:cNvPr id="16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533400" y="3835400"/>
            <a:ext cx="2286000" cy="1524000"/>
          </a:xfrm>
          <a:ln w="2857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en-JM"/>
          </a:p>
        </p:txBody>
      </p:sp>
      <p:sp>
        <p:nvSpPr>
          <p:cNvPr id="17" name="Picture Placeholder 19"/>
          <p:cNvSpPr>
            <a:spLocks noGrp="1"/>
          </p:cNvSpPr>
          <p:nvPr>
            <p:ph type="pic" sz="quarter" idx="29"/>
          </p:nvPr>
        </p:nvSpPr>
        <p:spPr>
          <a:xfrm>
            <a:off x="3124200" y="3835400"/>
            <a:ext cx="2286000" cy="1524000"/>
          </a:xfrm>
          <a:ln w="2857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en-JM" dirty="0"/>
          </a:p>
        </p:txBody>
      </p:sp>
      <p:sp>
        <p:nvSpPr>
          <p:cNvPr id="18" name="Picture Placeholder 19"/>
          <p:cNvSpPr>
            <a:spLocks noGrp="1"/>
          </p:cNvSpPr>
          <p:nvPr>
            <p:ph type="pic" sz="quarter" idx="30"/>
          </p:nvPr>
        </p:nvSpPr>
        <p:spPr>
          <a:xfrm>
            <a:off x="5715000" y="3835400"/>
            <a:ext cx="2286000" cy="1524000"/>
          </a:xfrm>
          <a:ln w="28575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/>
          </p:nvPr>
        </p:nvSpPr>
        <p:spPr>
          <a:xfrm>
            <a:off x="533400" y="3022600"/>
            <a:ext cx="2286000" cy="365760"/>
          </a:xfrm>
          <a:solidFill>
            <a:srgbClr val="F5460F"/>
          </a:solidFill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3124200" y="3022600"/>
            <a:ext cx="2286000" cy="365760"/>
          </a:xfrm>
          <a:solidFill>
            <a:srgbClr val="F5460F"/>
          </a:solidFill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38"/>
          </p:nvPr>
        </p:nvSpPr>
        <p:spPr>
          <a:xfrm>
            <a:off x="5715000" y="3022600"/>
            <a:ext cx="2286000" cy="365760"/>
          </a:xfrm>
          <a:solidFill>
            <a:srgbClr val="F5460F"/>
          </a:solidFill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7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533400" y="5359400"/>
            <a:ext cx="2286000" cy="365760"/>
          </a:xfrm>
          <a:solidFill>
            <a:srgbClr val="F5460F"/>
          </a:solidFill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8" name="Text Placeholder 28"/>
          <p:cNvSpPr>
            <a:spLocks noGrp="1"/>
          </p:cNvSpPr>
          <p:nvPr>
            <p:ph type="body" sz="quarter" idx="40"/>
          </p:nvPr>
        </p:nvSpPr>
        <p:spPr>
          <a:xfrm>
            <a:off x="3124200" y="5359400"/>
            <a:ext cx="2286000" cy="365760"/>
          </a:xfrm>
          <a:solidFill>
            <a:srgbClr val="F5460F"/>
          </a:solidFill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41"/>
          </p:nvPr>
        </p:nvSpPr>
        <p:spPr>
          <a:xfrm>
            <a:off x="5715000" y="5359400"/>
            <a:ext cx="2286000" cy="365760"/>
          </a:xfrm>
          <a:solidFill>
            <a:srgbClr val="F5460F"/>
          </a:solidFill>
        </p:spPr>
        <p:txBody>
          <a:bodyPr>
            <a:noAutofit/>
          </a:bodyPr>
          <a:lstStyle>
            <a:lvl1pPr>
              <a:buFontTx/>
              <a:buNone/>
              <a:defRPr sz="160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7" name="Rectangle 6"/>
          <p:cNvSpPr/>
          <p:nvPr/>
        </p:nvSpPr>
        <p:spPr>
          <a:xfrm>
            <a:off x="533400" y="1372815"/>
            <a:ext cx="7772400" cy="53218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sp>
        <p:nvSpPr>
          <p:cNvPr id="28" name="Picture Placeholder 27"/>
          <p:cNvSpPr>
            <a:spLocks noGrp="1"/>
          </p:cNvSpPr>
          <p:nvPr userDrawn="1">
            <p:ph type="pic" sz="quarter" idx="13"/>
          </p:nvPr>
        </p:nvSpPr>
        <p:spPr>
          <a:xfrm>
            <a:off x="533400" y="2438401"/>
            <a:ext cx="914400" cy="838199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400"/>
            </a:lvl1pPr>
          </a:lstStyle>
          <a:p>
            <a:endParaRPr lang="en-JM" dirty="0"/>
          </a:p>
        </p:txBody>
      </p:sp>
      <p:sp>
        <p:nvSpPr>
          <p:cNvPr id="29" name="Picture Placeholder 27"/>
          <p:cNvSpPr>
            <a:spLocks noGrp="1"/>
          </p:cNvSpPr>
          <p:nvPr userDrawn="1">
            <p:ph type="pic" sz="quarter" idx="14"/>
          </p:nvPr>
        </p:nvSpPr>
        <p:spPr>
          <a:xfrm>
            <a:off x="533400" y="4267201"/>
            <a:ext cx="914400" cy="838199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400"/>
            </a:lvl1pPr>
          </a:lstStyle>
          <a:p>
            <a:endParaRPr lang="en-JM" dirty="0"/>
          </a:p>
        </p:txBody>
      </p:sp>
      <p:sp>
        <p:nvSpPr>
          <p:cNvPr id="30" name="Picture Placeholder 27"/>
          <p:cNvSpPr>
            <a:spLocks noGrp="1"/>
          </p:cNvSpPr>
          <p:nvPr userDrawn="1">
            <p:ph type="pic" sz="quarter" idx="15"/>
          </p:nvPr>
        </p:nvSpPr>
        <p:spPr>
          <a:xfrm>
            <a:off x="4724400" y="4267201"/>
            <a:ext cx="914400" cy="838199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400"/>
            </a:lvl1pPr>
          </a:lstStyle>
          <a:p>
            <a:endParaRPr lang="en-JM" dirty="0"/>
          </a:p>
        </p:txBody>
      </p:sp>
      <p:sp>
        <p:nvSpPr>
          <p:cNvPr id="31" name="Picture Placeholder 27"/>
          <p:cNvSpPr>
            <a:spLocks noGrp="1"/>
          </p:cNvSpPr>
          <p:nvPr userDrawn="1">
            <p:ph type="pic" sz="quarter" idx="16"/>
          </p:nvPr>
        </p:nvSpPr>
        <p:spPr>
          <a:xfrm>
            <a:off x="4724400" y="2438401"/>
            <a:ext cx="914400" cy="838199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400"/>
            </a:lvl1pPr>
          </a:lstStyle>
          <a:p>
            <a:endParaRPr lang="en-JM" dirty="0"/>
          </a:p>
        </p:txBody>
      </p:sp>
      <p:sp>
        <p:nvSpPr>
          <p:cNvPr id="33" name="Text Placeholder 32"/>
          <p:cNvSpPr>
            <a:spLocks noGrp="1"/>
          </p:cNvSpPr>
          <p:nvPr userDrawn="1">
            <p:ph type="body" sz="quarter" idx="17"/>
          </p:nvPr>
        </p:nvSpPr>
        <p:spPr>
          <a:xfrm>
            <a:off x="1600200" y="2413000"/>
            <a:ext cx="1983154" cy="304800"/>
          </a:xfrm>
        </p:spPr>
        <p:txBody>
          <a:bodyPr anchor="t">
            <a:noAutofit/>
          </a:bodyPr>
          <a:lstStyle>
            <a:lvl1pPr>
              <a:buNone/>
              <a:defRPr sz="1700" b="0">
                <a:solidFill>
                  <a:srgbClr val="FF0505"/>
                </a:solidFill>
                <a:latin typeface="Bebas Neue" pitchFamily="34" charset="0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5" name="Content Placeholder 34"/>
          <p:cNvSpPr>
            <a:spLocks noGrp="1"/>
          </p:cNvSpPr>
          <p:nvPr userDrawn="1">
            <p:ph sz="quarter" idx="18"/>
          </p:nvPr>
        </p:nvSpPr>
        <p:spPr>
          <a:xfrm>
            <a:off x="1600200" y="2768600"/>
            <a:ext cx="2667000" cy="10668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32"/>
          <p:cNvSpPr>
            <a:spLocks noGrp="1"/>
          </p:cNvSpPr>
          <p:nvPr userDrawn="1">
            <p:ph type="body" sz="quarter" idx="19"/>
          </p:nvPr>
        </p:nvSpPr>
        <p:spPr>
          <a:xfrm>
            <a:off x="5791200" y="2413000"/>
            <a:ext cx="1983154" cy="304800"/>
          </a:xfrm>
        </p:spPr>
        <p:txBody>
          <a:bodyPr anchor="t">
            <a:noAutofit/>
          </a:bodyPr>
          <a:lstStyle>
            <a:lvl1pPr>
              <a:buNone/>
              <a:defRPr sz="1700" b="0">
                <a:solidFill>
                  <a:srgbClr val="FF0505"/>
                </a:solidFill>
                <a:latin typeface="Bebas Neue" pitchFamily="34" charset="0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7" name="Content Placeholder 34"/>
          <p:cNvSpPr>
            <a:spLocks noGrp="1"/>
          </p:cNvSpPr>
          <p:nvPr userDrawn="1">
            <p:ph sz="quarter" idx="20"/>
          </p:nvPr>
        </p:nvSpPr>
        <p:spPr>
          <a:xfrm>
            <a:off x="5791200" y="2768600"/>
            <a:ext cx="2667000" cy="1066800"/>
          </a:xfrm>
        </p:spPr>
        <p:txBody>
          <a:bodyPr>
            <a:noAutofit/>
          </a:bodyPr>
          <a:lstStyle>
            <a:lvl1pPr>
              <a:buNone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38" name="Text Placeholder 32"/>
          <p:cNvSpPr>
            <a:spLocks noGrp="1"/>
          </p:cNvSpPr>
          <p:nvPr userDrawn="1">
            <p:ph type="body" sz="quarter" idx="21"/>
          </p:nvPr>
        </p:nvSpPr>
        <p:spPr>
          <a:xfrm>
            <a:off x="1600200" y="4241800"/>
            <a:ext cx="1983154" cy="304800"/>
          </a:xfrm>
        </p:spPr>
        <p:txBody>
          <a:bodyPr anchor="t">
            <a:noAutofit/>
          </a:bodyPr>
          <a:lstStyle>
            <a:lvl1pPr>
              <a:buNone/>
              <a:defRPr sz="1700" b="0">
                <a:solidFill>
                  <a:srgbClr val="FF0505"/>
                </a:solidFill>
                <a:latin typeface="Bebas Neue" pitchFamily="34" charset="0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Content Placeholder 34"/>
          <p:cNvSpPr>
            <a:spLocks noGrp="1"/>
          </p:cNvSpPr>
          <p:nvPr userDrawn="1">
            <p:ph sz="quarter" idx="22"/>
          </p:nvPr>
        </p:nvSpPr>
        <p:spPr>
          <a:xfrm>
            <a:off x="1600200" y="4597400"/>
            <a:ext cx="2667000" cy="1066800"/>
          </a:xfrm>
        </p:spPr>
        <p:txBody>
          <a:bodyPr>
            <a:noAutofit/>
          </a:bodyPr>
          <a:lstStyle>
            <a:lvl1pPr>
              <a:buNone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32"/>
          <p:cNvSpPr>
            <a:spLocks noGrp="1"/>
          </p:cNvSpPr>
          <p:nvPr userDrawn="1">
            <p:ph type="body" sz="quarter" idx="23"/>
          </p:nvPr>
        </p:nvSpPr>
        <p:spPr>
          <a:xfrm>
            <a:off x="5791200" y="4241800"/>
            <a:ext cx="1983154" cy="304800"/>
          </a:xfrm>
        </p:spPr>
        <p:txBody>
          <a:bodyPr anchor="t">
            <a:noAutofit/>
          </a:bodyPr>
          <a:lstStyle>
            <a:lvl1pPr>
              <a:buNone/>
              <a:defRPr sz="1700" b="0">
                <a:solidFill>
                  <a:srgbClr val="FF0505"/>
                </a:solidFill>
                <a:latin typeface="Bebas Neue" pitchFamily="34" charset="0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1" name="Content Placeholder 34"/>
          <p:cNvSpPr>
            <a:spLocks noGrp="1"/>
          </p:cNvSpPr>
          <p:nvPr userDrawn="1">
            <p:ph sz="quarter" idx="24"/>
          </p:nvPr>
        </p:nvSpPr>
        <p:spPr>
          <a:xfrm>
            <a:off x="5791200" y="4597400"/>
            <a:ext cx="2667000" cy="1066800"/>
          </a:xfrm>
        </p:spPr>
        <p:txBody>
          <a:bodyPr>
            <a:noAutofit/>
          </a:bodyPr>
          <a:lstStyle>
            <a:lvl1pPr>
              <a:buNone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533400" y="1397000"/>
            <a:ext cx="1905000" cy="508000"/>
          </a:xfrm>
        </p:spPr>
        <p:txBody>
          <a:bodyPr anchor="ctr">
            <a:normAutofit/>
          </a:bodyPr>
          <a:lstStyle>
            <a:lvl1pPr algn="ctr">
              <a:buNone/>
              <a:defRPr sz="1700"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2590800" y="1397000"/>
            <a:ext cx="2057400" cy="508000"/>
          </a:xfrm>
        </p:spPr>
        <p:txBody>
          <a:bodyPr anchor="ctr">
            <a:normAutofit/>
          </a:bodyPr>
          <a:lstStyle>
            <a:lvl1pPr algn="ctr">
              <a:buNone/>
              <a:defRPr sz="1700"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4724400" y="1397000"/>
            <a:ext cx="1524000" cy="508000"/>
          </a:xfrm>
        </p:spPr>
        <p:txBody>
          <a:bodyPr anchor="ctr">
            <a:normAutofit/>
          </a:bodyPr>
          <a:lstStyle>
            <a:lvl1pPr algn="ctr">
              <a:buNone/>
              <a:defRPr sz="1700"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8"/>
          </p:nvPr>
        </p:nvSpPr>
        <p:spPr>
          <a:xfrm>
            <a:off x="6400800" y="1397000"/>
            <a:ext cx="1828800" cy="508000"/>
          </a:xfrm>
        </p:spPr>
        <p:txBody>
          <a:bodyPr anchor="ctr">
            <a:normAutofit/>
          </a:bodyPr>
          <a:lstStyle>
            <a:lvl1pPr algn="ctr">
              <a:buNone/>
              <a:defRPr sz="1700"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533400" y="2057400"/>
            <a:ext cx="2514600" cy="373380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39"/>
          </p:nvPr>
        </p:nvSpPr>
        <p:spPr>
          <a:xfrm>
            <a:off x="533400" y="1549400"/>
            <a:ext cx="2103120" cy="320040"/>
          </a:xfrm>
          <a:solidFill>
            <a:srgbClr val="F5460F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Content Placeholder 38"/>
          <p:cNvSpPr>
            <a:spLocks noGrp="1"/>
          </p:cNvSpPr>
          <p:nvPr>
            <p:ph sz="quarter" idx="40"/>
          </p:nvPr>
        </p:nvSpPr>
        <p:spPr>
          <a:xfrm>
            <a:off x="3352800" y="1549400"/>
            <a:ext cx="2133600" cy="320040"/>
          </a:xfrm>
          <a:solidFill>
            <a:srgbClr val="F5460F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Content Placeholder 38"/>
          <p:cNvSpPr>
            <a:spLocks noGrp="1"/>
          </p:cNvSpPr>
          <p:nvPr>
            <p:ph sz="quarter" idx="41"/>
          </p:nvPr>
        </p:nvSpPr>
        <p:spPr>
          <a:xfrm>
            <a:off x="6248400" y="1549400"/>
            <a:ext cx="2133600" cy="320040"/>
          </a:xfrm>
          <a:solidFill>
            <a:srgbClr val="F5460F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42"/>
          </p:nvPr>
        </p:nvSpPr>
        <p:spPr>
          <a:xfrm>
            <a:off x="3352800" y="2057400"/>
            <a:ext cx="2514600" cy="373380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43"/>
          </p:nvPr>
        </p:nvSpPr>
        <p:spPr>
          <a:xfrm>
            <a:off x="6248400" y="2057400"/>
            <a:ext cx="2514600" cy="373380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7620000" cy="563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006600"/>
            <a:ext cx="3654357" cy="3937000"/>
          </a:xfrm>
        </p:spPr>
        <p:txBody>
          <a:bodyPr>
            <a:normAutofit/>
          </a:bodyPr>
          <a:lstStyle>
            <a:lvl1pPr>
              <a:buNone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800600" y="2006600"/>
            <a:ext cx="3733800" cy="3962400"/>
          </a:xfrm>
        </p:spPr>
        <p:txBody>
          <a:bodyPr>
            <a:normAutofit/>
          </a:bodyPr>
          <a:lstStyle>
            <a:lvl1pPr>
              <a:buNone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9" name="Content Placeholder 38"/>
          <p:cNvSpPr>
            <a:spLocks noGrp="1"/>
          </p:cNvSpPr>
          <p:nvPr>
            <p:ph sz="quarter" idx="39"/>
          </p:nvPr>
        </p:nvSpPr>
        <p:spPr>
          <a:xfrm>
            <a:off x="609600" y="1508760"/>
            <a:ext cx="2819400" cy="320040"/>
          </a:xfrm>
          <a:solidFill>
            <a:srgbClr val="F5460F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Content Placeholder 38"/>
          <p:cNvSpPr>
            <a:spLocks noGrp="1"/>
          </p:cNvSpPr>
          <p:nvPr>
            <p:ph sz="quarter" idx="40"/>
          </p:nvPr>
        </p:nvSpPr>
        <p:spPr>
          <a:xfrm>
            <a:off x="4800600" y="1508760"/>
            <a:ext cx="2819400" cy="320040"/>
          </a:xfrm>
          <a:solidFill>
            <a:srgbClr val="F5460F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7620000" cy="563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1320800"/>
            <a:ext cx="8229600" cy="685800"/>
          </a:xfrm>
        </p:spPr>
        <p:txBody>
          <a:bodyPr>
            <a:noAutofit/>
          </a:bodyPr>
          <a:lstStyle>
            <a:lvl1pPr>
              <a:buNone/>
              <a:defRPr sz="1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533400" y="2387600"/>
            <a:ext cx="4419600" cy="3276600"/>
          </a:xfrm>
          <a:ln w="38100">
            <a:solidFill>
              <a:schemeClr val="bg1"/>
            </a:solidFill>
            <a:miter lim="800000"/>
          </a:ln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257800" y="5054600"/>
            <a:ext cx="3429000" cy="6096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5257800" y="3225800"/>
            <a:ext cx="3429000" cy="16256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257800" y="2311400"/>
            <a:ext cx="3429000" cy="6096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1397000"/>
            <a:ext cx="9144000" cy="37592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7620000" cy="563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04800" y="5359400"/>
            <a:ext cx="8534400" cy="711200"/>
          </a:xfrm>
        </p:spPr>
        <p:txBody>
          <a:bodyPr>
            <a:normAutofit/>
          </a:bodyPr>
          <a:lstStyle>
            <a:lvl1pPr>
              <a:buClr>
                <a:srgbClr val="0FCED3"/>
              </a:buClr>
              <a:buFontTx/>
              <a:buNone/>
              <a:defRPr sz="1300"/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498600"/>
            <a:ext cx="5181600" cy="4368800"/>
          </a:xfrm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7620000" cy="563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 smtClean="0"/>
              <a:t>PUT THE NAME OF YOUR COMPANY HERE</a:t>
            </a:r>
            <a:endParaRPr lang="en-JM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37"/>
          </p:nvPr>
        </p:nvSpPr>
        <p:spPr>
          <a:xfrm>
            <a:off x="5410200" y="1998472"/>
            <a:ext cx="2971800" cy="414528"/>
          </a:xfrm>
          <a:solidFill>
            <a:srgbClr val="F5460F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8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38"/>
          <p:cNvSpPr>
            <a:spLocks noGrp="1"/>
          </p:cNvSpPr>
          <p:nvPr>
            <p:ph sz="quarter" idx="36"/>
          </p:nvPr>
        </p:nvSpPr>
        <p:spPr>
          <a:xfrm>
            <a:off x="5410200" y="1524000"/>
            <a:ext cx="2438400" cy="482600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800" b="0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410200" y="2819400"/>
            <a:ext cx="3429000" cy="6096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41"/>
          </p:nvPr>
        </p:nvSpPr>
        <p:spPr>
          <a:xfrm>
            <a:off x="5410200" y="3632200"/>
            <a:ext cx="3429000" cy="1524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5410200" y="5257800"/>
            <a:ext cx="3429000" cy="6096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7620000" cy="56356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533400" y="2159000"/>
            <a:ext cx="7848600" cy="30480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7200" y="1447800"/>
            <a:ext cx="8229600" cy="381000"/>
          </a:xfrm>
        </p:spPr>
        <p:txBody>
          <a:bodyPr>
            <a:noAutofit/>
          </a:bodyPr>
          <a:lstStyle>
            <a:lvl1pPr algn="l">
              <a:buNone/>
              <a:defRPr sz="1600" b="0">
                <a:latin typeface="Bebas Neue"/>
                <a:cs typeface="Bebas Neue"/>
              </a:defRPr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3400" y="5359400"/>
            <a:ext cx="7924800" cy="609600"/>
          </a:xfrm>
        </p:spPr>
        <p:txBody>
          <a:bodyPr>
            <a:noAutofit/>
          </a:bodyPr>
          <a:lstStyle>
            <a:lvl1pPr>
              <a:buNone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21" name="Text Placeholder 20"/>
          <p:cNvSpPr>
            <a:spLocks noGrp="1"/>
          </p:cNvSpPr>
          <p:nvPr userDrawn="1">
            <p:ph type="body" sz="quarter" idx="13"/>
          </p:nvPr>
        </p:nvSpPr>
        <p:spPr>
          <a:xfrm>
            <a:off x="533400" y="2133600"/>
            <a:ext cx="3048000" cy="1219200"/>
          </a:xfrm>
        </p:spPr>
        <p:txBody>
          <a:bodyPr>
            <a:noAutofit/>
          </a:bodyPr>
          <a:lstStyle>
            <a:lvl1pPr>
              <a:buNone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20"/>
          <p:cNvSpPr>
            <a:spLocks noGrp="1"/>
          </p:cNvSpPr>
          <p:nvPr userDrawn="1">
            <p:ph type="body" sz="quarter" idx="14"/>
          </p:nvPr>
        </p:nvSpPr>
        <p:spPr>
          <a:xfrm>
            <a:off x="4343400" y="2133600"/>
            <a:ext cx="3048000" cy="1219200"/>
          </a:xfrm>
        </p:spPr>
        <p:txBody>
          <a:bodyPr>
            <a:noAutofit/>
          </a:bodyPr>
          <a:lstStyle>
            <a:lvl1pPr>
              <a:buNone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0"/>
          <p:cNvSpPr>
            <a:spLocks noGrp="1"/>
          </p:cNvSpPr>
          <p:nvPr userDrawn="1">
            <p:ph type="body" sz="quarter" idx="15"/>
          </p:nvPr>
        </p:nvSpPr>
        <p:spPr>
          <a:xfrm>
            <a:off x="533400" y="4343400"/>
            <a:ext cx="3048000" cy="1219200"/>
          </a:xfrm>
        </p:spPr>
        <p:txBody>
          <a:bodyPr>
            <a:noAutofit/>
          </a:bodyPr>
          <a:lstStyle>
            <a:lvl1pPr>
              <a:buNone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20"/>
          <p:cNvSpPr>
            <a:spLocks noGrp="1"/>
          </p:cNvSpPr>
          <p:nvPr userDrawn="1">
            <p:ph type="body" sz="quarter" idx="16"/>
          </p:nvPr>
        </p:nvSpPr>
        <p:spPr>
          <a:xfrm>
            <a:off x="4343400" y="4343400"/>
            <a:ext cx="3048000" cy="1219200"/>
          </a:xfrm>
        </p:spPr>
        <p:txBody>
          <a:bodyPr>
            <a:noAutofit/>
          </a:bodyPr>
          <a:lstStyle>
            <a:lvl1pPr>
              <a:buNone/>
              <a:defRPr sz="13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26" name="Text Placeholder 25"/>
          <p:cNvSpPr>
            <a:spLocks noGrp="1"/>
          </p:cNvSpPr>
          <p:nvPr userDrawn="1">
            <p:ph type="body" sz="quarter" idx="17"/>
          </p:nvPr>
        </p:nvSpPr>
        <p:spPr>
          <a:xfrm>
            <a:off x="533400" y="1727200"/>
            <a:ext cx="2438400" cy="320040"/>
          </a:xfrm>
          <a:solidFill>
            <a:srgbClr val="F5460F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7" name="Text Placeholder 25"/>
          <p:cNvSpPr>
            <a:spLocks noGrp="1"/>
          </p:cNvSpPr>
          <p:nvPr userDrawn="1">
            <p:ph type="body" sz="quarter" idx="18"/>
          </p:nvPr>
        </p:nvSpPr>
        <p:spPr>
          <a:xfrm>
            <a:off x="4343400" y="1727200"/>
            <a:ext cx="2514600" cy="320040"/>
          </a:xfrm>
          <a:solidFill>
            <a:srgbClr val="F5460F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5"/>
          <p:cNvSpPr>
            <a:spLocks noGrp="1"/>
          </p:cNvSpPr>
          <p:nvPr userDrawn="1">
            <p:ph type="body" sz="quarter" idx="20"/>
          </p:nvPr>
        </p:nvSpPr>
        <p:spPr>
          <a:xfrm>
            <a:off x="533400" y="3962400"/>
            <a:ext cx="2590800" cy="320040"/>
          </a:xfrm>
          <a:solidFill>
            <a:srgbClr val="F5460F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Text Placeholder 25"/>
          <p:cNvSpPr>
            <a:spLocks noGrp="1"/>
          </p:cNvSpPr>
          <p:nvPr userDrawn="1">
            <p:ph type="body" sz="quarter" idx="19"/>
          </p:nvPr>
        </p:nvSpPr>
        <p:spPr>
          <a:xfrm>
            <a:off x="4343400" y="3962400"/>
            <a:ext cx="2514600" cy="320040"/>
          </a:xfrm>
          <a:solidFill>
            <a:srgbClr val="F5460F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700" b="0">
                <a:solidFill>
                  <a:schemeClr val="bg1"/>
                </a:solidFill>
                <a:latin typeface="Bebas Neue" pitchFamily="34" charset="0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33400" y="2159000"/>
            <a:ext cx="4343400" cy="3302000"/>
          </a:xfrm>
          <a:ln w="38100">
            <a:solidFill>
              <a:schemeClr val="bg1"/>
            </a:solidFill>
            <a:miter lim="800000"/>
          </a:ln>
          <a:effectLst/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1346200"/>
            <a:ext cx="8077200" cy="457200"/>
          </a:xfrm>
        </p:spPr>
        <p:txBody>
          <a:bodyPr>
            <a:noAutofit/>
          </a:bodyPr>
          <a:lstStyle>
            <a:lvl1pPr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172200" y="2311400"/>
            <a:ext cx="2438400" cy="40640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172200" y="2717800"/>
            <a:ext cx="2438400" cy="40640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172200" y="3124200"/>
            <a:ext cx="2438400" cy="40640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172200" y="3530600"/>
            <a:ext cx="2438400" cy="40640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867400" y="4241800"/>
            <a:ext cx="2743200" cy="40640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867400" y="4648200"/>
            <a:ext cx="2743200" cy="40640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endParaRPr lang="en-JM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5105400" y="2311400"/>
            <a:ext cx="990600" cy="406400"/>
          </a:xfrm>
        </p:spPr>
        <p:txBody>
          <a:bodyPr>
            <a:normAutofit/>
          </a:bodyPr>
          <a:lstStyle>
            <a:lvl1pPr algn="r">
              <a:buNone/>
              <a:defRPr sz="1600">
                <a:solidFill>
                  <a:srgbClr val="FF0505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5105400" y="2717800"/>
            <a:ext cx="990600" cy="406400"/>
          </a:xfrm>
        </p:spPr>
        <p:txBody>
          <a:bodyPr>
            <a:normAutofit/>
          </a:bodyPr>
          <a:lstStyle>
            <a:lvl1pPr algn="r">
              <a:buNone/>
              <a:defRPr sz="1600">
                <a:solidFill>
                  <a:srgbClr val="FF0505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105400" y="3124200"/>
            <a:ext cx="990600" cy="406400"/>
          </a:xfrm>
        </p:spPr>
        <p:txBody>
          <a:bodyPr>
            <a:normAutofit/>
          </a:bodyPr>
          <a:lstStyle>
            <a:lvl1pPr algn="r">
              <a:buNone/>
              <a:defRPr sz="1600">
                <a:solidFill>
                  <a:srgbClr val="FF0505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5105400" y="3530600"/>
            <a:ext cx="990600" cy="406400"/>
          </a:xfrm>
        </p:spPr>
        <p:txBody>
          <a:bodyPr>
            <a:normAutofit/>
          </a:bodyPr>
          <a:lstStyle>
            <a:lvl1pPr algn="r">
              <a:buNone/>
              <a:defRPr sz="1600">
                <a:solidFill>
                  <a:srgbClr val="FF0505"/>
                </a:solidFill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2209800"/>
            <a:ext cx="8153400" cy="1625600"/>
          </a:xfrm>
        </p:spPr>
        <p:txBody>
          <a:bodyPr>
            <a:normAutofit/>
          </a:bodyPr>
          <a:lstStyle>
            <a:lvl1pPr algn="l">
              <a:buNone/>
              <a:defRPr sz="7200"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3733800"/>
            <a:ext cx="6477000" cy="762000"/>
          </a:xfrm>
        </p:spPr>
        <p:txBody>
          <a:bodyPr>
            <a:noAutofit/>
          </a:bodyPr>
          <a:lstStyle>
            <a:lvl1pPr algn="l">
              <a:buNone/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2260600"/>
            <a:ext cx="228600" cy="1727200"/>
          </a:xfrm>
          <a:prstGeom prst="rect">
            <a:avLst/>
          </a:prstGeom>
          <a:solidFill>
            <a:srgbClr val="F5460F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Bebas Neue" pitchFamily="34" charset="0"/>
            </a:endParaRPr>
          </a:p>
        </p:txBody>
      </p:sp>
      <p:cxnSp>
        <p:nvCxnSpPr>
          <p:cNvPr id="18" name="Straight Connector 17"/>
          <p:cNvCxnSpPr/>
          <p:nvPr userDrawn="1"/>
        </p:nvCxnSpPr>
        <p:spPr bwMode="auto">
          <a:xfrm>
            <a:off x="0" y="3062816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 bwMode="auto">
          <a:xfrm>
            <a:off x="0" y="312420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2209800"/>
            <a:ext cx="8153400" cy="1625600"/>
          </a:xfrm>
        </p:spPr>
        <p:txBody>
          <a:bodyPr>
            <a:normAutofit/>
          </a:bodyPr>
          <a:lstStyle>
            <a:lvl1pPr algn="l">
              <a:buNone/>
              <a:defRPr sz="7200">
                <a:latin typeface="Bebas Neue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3733800"/>
            <a:ext cx="6477000" cy="762000"/>
          </a:xfrm>
        </p:spPr>
        <p:txBody>
          <a:bodyPr>
            <a:noAutofit/>
          </a:bodyPr>
          <a:lstStyle>
            <a:lvl1pPr algn="l">
              <a:buNone/>
              <a:defRPr sz="16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endParaRPr lang="en-JM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2260600"/>
            <a:ext cx="228600" cy="1727200"/>
          </a:xfrm>
          <a:prstGeom prst="rect">
            <a:avLst/>
          </a:prstGeom>
          <a:solidFill>
            <a:srgbClr val="F5460F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Bebas Neue" pitchFamily="34" charset="0"/>
            </a:endParaRPr>
          </a:p>
        </p:txBody>
      </p:sp>
      <p:cxnSp>
        <p:nvCxnSpPr>
          <p:cNvPr id="13" name="Straight Connector 12"/>
          <p:cNvCxnSpPr/>
          <p:nvPr userDrawn="1"/>
        </p:nvCxnSpPr>
        <p:spPr bwMode="auto">
          <a:xfrm>
            <a:off x="0" y="3062816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 bwMode="auto">
          <a:xfrm>
            <a:off x="0" y="312420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hlinkClick r:id="" action="ppaction://hlinkshowjump?jump=nextslide" highlightClick="1"/>
          </p:cNvPr>
          <p:cNvSpPr/>
          <p:nvPr userDrawn="1"/>
        </p:nvSpPr>
        <p:spPr>
          <a:xfrm>
            <a:off x="8382000" y="6248400"/>
            <a:ext cx="365760" cy="365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Oval 21">
            <a:hlinkClick r:id="" action="ppaction://hlinkshowjump?jump=previousslide" highlightClick="1"/>
          </p:cNvPr>
          <p:cNvSpPr/>
          <p:nvPr userDrawn="1"/>
        </p:nvSpPr>
        <p:spPr>
          <a:xfrm>
            <a:off x="7924800" y="6248400"/>
            <a:ext cx="365760" cy="365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Chevron 22"/>
          <p:cNvSpPr/>
          <p:nvPr userDrawn="1"/>
        </p:nvSpPr>
        <p:spPr>
          <a:xfrm flipH="1">
            <a:off x="8066532" y="6364224"/>
            <a:ext cx="82296" cy="134112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 userDrawn="1"/>
        </p:nvSpPr>
        <p:spPr>
          <a:xfrm>
            <a:off x="8523732" y="6364224"/>
            <a:ext cx="82296" cy="134112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71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97000"/>
            <a:ext cx="40386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000"/>
            <a:ext cx="40386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4040188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35161"/>
            <a:ext cx="4040188" cy="39512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295400"/>
            <a:ext cx="4041775" cy="639763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935161"/>
            <a:ext cx="4041775" cy="39512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8034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21082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32258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35306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4648201"/>
            <a:ext cx="2217906" cy="37888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800" b="0">
                <a:solidFill>
                  <a:srgbClr val="FF0505"/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4953000"/>
            <a:ext cx="2743200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54460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85800" y="2510117"/>
            <a:ext cx="1920240" cy="19202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  <a:latin typeface="Bebas Neue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581400" y="2518025"/>
            <a:ext cx="1920240" cy="19202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  <a:latin typeface="Bebas Neue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477000" y="2518025"/>
            <a:ext cx="1920240" cy="192024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  <a:latin typeface="Bebas Neue" pitchFamily="34" charset="0"/>
                <a:cs typeface="Arial" pitchFamily="34" charset="0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584200" y="4576234"/>
            <a:ext cx="2159000" cy="118956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3505200" y="4576234"/>
            <a:ext cx="2159000" cy="118956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6375400" y="4576234"/>
            <a:ext cx="2159000" cy="1189567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3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1320800"/>
            <a:ext cx="8229600" cy="685800"/>
          </a:xfrm>
        </p:spPr>
        <p:txBody>
          <a:bodyPr>
            <a:normAutofit/>
          </a:bodyPr>
          <a:lstStyle>
            <a:lvl1pPr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067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smtClean="0"/>
              <a:t>PUT THE NAME OF YOUR COMPANY HERE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1" y="1835900"/>
            <a:ext cx="2286001" cy="3327400"/>
          </a:xfrm>
          <a:prstGeom prst="rect">
            <a:avLst/>
          </a:prstGeom>
        </p:spPr>
      </p:pic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94399" y="2229600"/>
            <a:ext cx="1725845" cy="2540000"/>
          </a:xfrm>
        </p:spPr>
        <p:txBody>
          <a:bodyPr/>
          <a:lstStyle/>
          <a:p>
            <a:endParaRPr lang="en-JM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805348"/>
            <a:ext cx="2286001" cy="3327400"/>
          </a:xfrm>
          <a:prstGeom prst="rect">
            <a:avLst/>
          </a:prstGeom>
        </p:spPr>
      </p:pic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3556678" y="2199048"/>
            <a:ext cx="1725845" cy="2540000"/>
          </a:xfrm>
        </p:spPr>
        <p:txBody>
          <a:bodyPr/>
          <a:lstStyle/>
          <a:p>
            <a:endParaRPr lang="en-JM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5348"/>
            <a:ext cx="2286001" cy="3327400"/>
          </a:xfrm>
          <a:prstGeom prst="rect">
            <a:avLst/>
          </a:prstGeom>
        </p:spPr>
      </p:pic>
      <p:sp>
        <p:nvSpPr>
          <p:cNvPr id="11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376078" y="2199048"/>
            <a:ext cx="1725845" cy="2540000"/>
          </a:xfrm>
        </p:spPr>
        <p:txBody>
          <a:bodyPr/>
          <a:lstStyle/>
          <a:p>
            <a:endParaRPr lang="en-JM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609600" y="5156200"/>
            <a:ext cx="2057400" cy="402336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JM" dirty="0" smtClean="0"/>
              <a:t>INSERT HEADER IN THIS AREA</a:t>
            </a:r>
            <a:endParaRPr lang="en-JM" dirty="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3429000" y="5156200"/>
            <a:ext cx="2057400" cy="402336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JM" dirty="0" smtClean="0"/>
              <a:t>INSERT HEADER IN THIS AREA</a:t>
            </a:r>
            <a:endParaRPr lang="en-JM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6248400" y="5156200"/>
            <a:ext cx="2057400" cy="402336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Bebas Neue" pitchFamily="34" charset="0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JM" dirty="0" smtClean="0"/>
              <a:t>INSERT HEADER IN THIS AREA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21861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3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7620000" cy="563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381000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5134D-7C6B-4A7B-B28B-A8C75F870448}" type="slidenum">
              <a:rPr lang="en-JM" smtClean="0"/>
              <a:pPr/>
              <a:t>‹#›</a:t>
            </a:fld>
            <a:endParaRPr lang="en-JM"/>
          </a:p>
        </p:txBody>
      </p:sp>
      <p:sp>
        <p:nvSpPr>
          <p:cNvPr id="8" name="Rectangle 7"/>
          <p:cNvSpPr/>
          <p:nvPr/>
        </p:nvSpPr>
        <p:spPr>
          <a:xfrm>
            <a:off x="0" y="558800"/>
            <a:ext cx="152400" cy="533400"/>
          </a:xfrm>
          <a:prstGeom prst="rect">
            <a:avLst/>
          </a:prstGeom>
          <a:solidFill>
            <a:srgbClr val="F546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/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0" y="802216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 bwMode="auto">
          <a:xfrm>
            <a:off x="0" y="86360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6259402"/>
            <a:ext cx="9144000" cy="623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hlinkClick r:id="" action="ppaction://hlinkshowjump?jump=nextslide" highlightClick="1"/>
          </p:cNvPr>
          <p:cNvSpPr/>
          <p:nvPr/>
        </p:nvSpPr>
        <p:spPr>
          <a:xfrm>
            <a:off x="8382000" y="6375400"/>
            <a:ext cx="365760" cy="365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Oval 14">
            <a:hlinkClick r:id="" action="ppaction://hlinkshowjump?jump=previousslide" highlightClick="1"/>
          </p:cNvPr>
          <p:cNvSpPr/>
          <p:nvPr/>
        </p:nvSpPr>
        <p:spPr>
          <a:xfrm>
            <a:off x="7924800" y="6375400"/>
            <a:ext cx="365760" cy="365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Chevron 17"/>
          <p:cNvSpPr/>
          <p:nvPr userDrawn="1"/>
        </p:nvSpPr>
        <p:spPr>
          <a:xfrm flipH="1">
            <a:off x="8066532" y="6491224"/>
            <a:ext cx="82296" cy="134112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 userDrawn="1"/>
        </p:nvSpPr>
        <p:spPr>
          <a:xfrm>
            <a:off x="8523732" y="6491224"/>
            <a:ext cx="82296" cy="134112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75400"/>
            <a:ext cx="6629400" cy="390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rgbClr val="7F7F7F"/>
                </a:solidFill>
                <a:latin typeface="Bebas Neue" pitchFamily="34" charset="0"/>
              </a:defRPr>
            </a:lvl1pPr>
          </a:lstStyle>
          <a:p>
            <a:r>
              <a:rPr lang="en-JM" dirty="0" smtClean="0"/>
              <a:t>PUT THE NAME OF YOUR COMPANY HERE</a:t>
            </a:r>
            <a:endParaRPr lang="en-JM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86" r:id="rId7"/>
    <p:sldLayoutId id="2147483685" r:id="rId8"/>
    <p:sldLayoutId id="2147483682" r:id="rId9"/>
    <p:sldLayoutId id="2147483681" r:id="rId10"/>
    <p:sldLayoutId id="2147483680" r:id="rId11"/>
    <p:sldLayoutId id="2147483677" r:id="rId12"/>
    <p:sldLayoutId id="2147483655" r:id="rId13"/>
    <p:sldLayoutId id="2147483688" r:id="rId14"/>
    <p:sldLayoutId id="2147483683" r:id="rId15"/>
    <p:sldLayoutId id="2147483661" r:id="rId16"/>
    <p:sldLayoutId id="2147483662" r:id="rId17"/>
    <p:sldLayoutId id="2147483679" r:id="rId18"/>
    <p:sldLayoutId id="2147483678" r:id="rId19"/>
    <p:sldLayoutId id="2147483670" r:id="rId20"/>
    <p:sldLayoutId id="2147483663" r:id="rId21"/>
    <p:sldLayoutId id="2147483664" r:id="rId22"/>
    <p:sldLayoutId id="2147483666" r:id="rId23"/>
    <p:sldLayoutId id="2147483667" r:id="rId24"/>
    <p:sldLayoutId id="2147483668" r:id="rId25"/>
    <p:sldLayoutId id="2147483669" r:id="rId26"/>
    <p:sldLayoutId id="2147483671" r:id="rId27"/>
    <p:sldLayoutId id="2147483672" r:id="rId28"/>
    <p:sldLayoutId id="2147483673" r:id="rId29"/>
    <p:sldLayoutId id="2147483674" r:id="rId30"/>
    <p:sldLayoutId id="2147483675" r:id="rId31"/>
    <p:sldLayoutId id="2147483676" r:id="rId32"/>
    <p:sldLayoutId id="2147483687" r:id="rId33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Bebas Neue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–"/>
        <a:defRPr sz="16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–"/>
        <a:defRPr sz="16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buFont typeface="Arial" pitchFamily="34" charset="0"/>
        <a:buChar char="»"/>
        <a:defRPr sz="1600" kern="1200">
          <a:solidFill>
            <a:schemeClr val="tx1">
              <a:lumMod val="85000"/>
              <a:lumOff val="15000"/>
            </a:schemeClr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8.emf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ZQOvm0fkLA" TargetMode="External"/><Relationship Id="rId2" Type="http://schemas.openxmlformats.org/officeDocument/2006/relationships/hyperlink" Target="http://videolectures.net/mlas06_mitchell_sla/" TargetMode="Externa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683000"/>
            <a:ext cx="6400800" cy="1068832"/>
          </a:xfrm>
        </p:spPr>
        <p:txBody>
          <a:bodyPr>
            <a:normAutofit/>
          </a:bodyPr>
          <a:lstStyle/>
          <a:p>
            <a:r>
              <a:rPr lang="en-JM" sz="2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  <a:cs typeface="Bebas Neue"/>
              </a:rPr>
              <a:t>Lukas Tencer</a:t>
            </a:r>
          </a:p>
          <a:p>
            <a:r>
              <a:rPr lang="en-JM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ebas Neue"/>
                <a:cs typeface="Bebas Neue"/>
              </a:rPr>
              <a:t>PhD student @ ETS</a:t>
            </a:r>
            <a:endParaRPr lang="en-JM" dirty="0">
              <a:solidFill>
                <a:schemeClr val="tx1">
                  <a:lumMod val="50000"/>
                  <a:lumOff val="50000"/>
                </a:schemeClr>
              </a:solidFill>
              <a:latin typeface="Bebas Neue"/>
              <a:cs typeface="Bebas Neue"/>
            </a:endParaRPr>
          </a:p>
        </p:txBody>
      </p:sp>
      <p:sp>
        <p:nvSpPr>
          <p:cNvPr id="5" name="Oval 4">
            <a:hlinkClick r:id="" action="ppaction://hlinkshowjump?jump=nextslide" highlightClick="1"/>
          </p:cNvPr>
          <p:cNvSpPr/>
          <p:nvPr/>
        </p:nvSpPr>
        <p:spPr>
          <a:xfrm>
            <a:off x="4343400" y="4770120"/>
            <a:ext cx="457200" cy="457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838200" y="2184400"/>
            <a:ext cx="7620000" cy="1371600"/>
            <a:chOff x="2209800" y="1981200"/>
            <a:chExt cx="4876800" cy="1371600"/>
          </a:xfrm>
        </p:grpSpPr>
        <p:sp>
          <p:nvSpPr>
            <p:cNvPr id="12" name="Rectangle 11"/>
            <p:cNvSpPr/>
            <p:nvPr/>
          </p:nvSpPr>
          <p:spPr>
            <a:xfrm>
              <a:off x="2209800" y="1981200"/>
              <a:ext cx="4876800" cy="1371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/>
              </a:solidFill>
            </a:ln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09800" y="2286000"/>
              <a:ext cx="152400" cy="609600"/>
            </a:xfrm>
            <a:prstGeom prst="rect">
              <a:avLst/>
            </a:prstGeom>
            <a:solidFill>
              <a:srgbClr val="F546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34200" y="2286000"/>
              <a:ext cx="152400" cy="609600"/>
            </a:xfrm>
            <a:prstGeom prst="rect">
              <a:avLst/>
            </a:prstGeom>
            <a:solidFill>
              <a:srgbClr val="F5460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M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565403"/>
            <a:ext cx="6858000" cy="609599"/>
          </a:xfrm>
        </p:spPr>
        <p:txBody>
          <a:bodyPr/>
          <a:lstStyle/>
          <a:p>
            <a:pPr algn="ctr"/>
            <a:r>
              <a:rPr lang="en-JM" dirty="0" smtClean="0">
                <a:solidFill>
                  <a:srgbClr val="F5460F"/>
                </a:solidFill>
                <a:latin typeface="Bebas Neue"/>
                <a:cs typeface="Bebas Neue"/>
              </a:rPr>
              <a:t>Semi-Supervised Learning</a:t>
            </a:r>
            <a:endParaRPr lang="en-JM" dirty="0">
              <a:solidFill>
                <a:srgbClr val="F5460F"/>
              </a:solidFill>
              <a:latin typeface="Bebas Neue"/>
              <a:cs typeface="Bebas Neue"/>
            </a:endParaRPr>
          </a:p>
        </p:txBody>
      </p:sp>
      <p:sp>
        <p:nvSpPr>
          <p:cNvPr id="6" name="Chevron 5"/>
          <p:cNvSpPr/>
          <p:nvPr/>
        </p:nvSpPr>
        <p:spPr>
          <a:xfrm>
            <a:off x="4518174" y="4907280"/>
            <a:ext cx="107653" cy="164592"/>
          </a:xfrm>
          <a:prstGeom prst="chevron">
            <a:avLst>
              <a:gd name="adj" fmla="val 79255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2260600" y="2758016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auto">
          <a:xfrm>
            <a:off x="6934200" y="2758016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8458200" cy="563563"/>
          </a:xfrm>
        </p:spPr>
        <p:txBody>
          <a:bodyPr/>
          <a:lstStyle/>
          <a:p>
            <a:r>
              <a:rPr lang="en-JM" sz="3600" dirty="0" smtClean="0">
                <a:cs typeface="Arial" pitchFamily="34" charset="0"/>
              </a:rPr>
              <a:t>Selected Semi-Supervised Algorithms</a:t>
            </a:r>
            <a:endParaRPr lang="en-JM" sz="3600" dirty="0">
              <a:solidFill>
                <a:srgbClr val="FF0505"/>
              </a:solidFill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20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Self-Training</a:t>
            </a:r>
          </a:p>
          <a:p>
            <a:r>
              <a:rPr lang="en-JM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Help-Training</a:t>
            </a:r>
          </a:p>
          <a:p>
            <a:r>
              <a:rPr lang="en-JM" sz="2800" dirty="0"/>
              <a:t>Transductive SVM (S3VM</a:t>
            </a:r>
            <a:r>
              <a:rPr lang="en-JM" sz="2800" dirty="0" smtClean="0"/>
              <a:t>)</a:t>
            </a:r>
          </a:p>
          <a:p>
            <a:r>
              <a:rPr lang="en-JM" sz="2800" dirty="0" err="1" smtClean="0"/>
              <a:t>Multiview</a:t>
            </a:r>
            <a:r>
              <a:rPr lang="en-JM" sz="2800" dirty="0" smtClean="0"/>
              <a:t> Algorithms</a:t>
            </a:r>
          </a:p>
          <a:p>
            <a:r>
              <a:rPr lang="en-JM" sz="2800" dirty="0"/>
              <a:t>Graph-Based </a:t>
            </a:r>
            <a:r>
              <a:rPr lang="en-JM" sz="2800" dirty="0" smtClean="0"/>
              <a:t>Algorithms</a:t>
            </a:r>
          </a:p>
          <a:p>
            <a:r>
              <a:rPr lang="en-JM" sz="2800" dirty="0" smtClean="0"/>
              <a:t>Generative Models</a:t>
            </a:r>
          </a:p>
          <a:p>
            <a:r>
              <a:rPr lang="en-JM" sz="2800" dirty="0" smtClean="0"/>
              <a:t>…….</a:t>
            </a:r>
          </a:p>
          <a:p>
            <a:pPr marL="0" indent="0">
              <a:buNone/>
            </a:pPr>
            <a:r>
              <a:rPr lang="en-JM" sz="2800" dirty="0" smtClean="0"/>
              <a:t>    …..</a:t>
            </a:r>
          </a:p>
          <a:p>
            <a:pPr marL="0" indent="0">
              <a:buNone/>
            </a:pPr>
            <a:r>
              <a:rPr lang="en-JM" sz="2800" dirty="0" smtClean="0"/>
              <a:t>    …</a:t>
            </a:r>
            <a:endParaRPr lang="en-JM" sz="2800" dirty="0"/>
          </a:p>
        </p:txBody>
      </p:sp>
    </p:spTree>
    <p:extLst>
      <p:ext uri="{BB962C8B-B14F-4D97-AF65-F5344CB8AC3E}">
        <p14:creationId xmlns:p14="http://schemas.microsoft.com/office/powerpoint/2010/main" val="32049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Self-Training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4"/>
              <p:cNvSpPr txBox="1">
                <a:spLocks/>
              </p:cNvSpPr>
              <p:nvPr/>
            </p:nvSpPr>
            <p:spPr>
              <a:xfrm>
                <a:off x="533400" y="1600201"/>
                <a:ext cx="8382000" cy="44958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»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Idea: If I am highly confident in a label of examples, I am right</a:t>
                </a:r>
              </a:p>
              <a:p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Given Training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and unlabelled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Get predictions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JM" sz="2400" dirty="0" smtClean="0"/>
                  <a:t> then add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JM" sz="2400" dirty="0" smtClean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JM" sz="24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/>
                  <a:t>Retrain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JM" sz="2400" dirty="0" smtClean="0"/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JM" sz="2400" dirty="0" smtClean="0"/>
              </a:p>
              <a:p>
                <a:pPr marL="457200" indent="-457200">
                  <a:buFont typeface="+mj-lt"/>
                  <a:buAutoNum type="arabicPeriod"/>
                </a:pPr>
                <a:endParaRPr lang="en-JM" sz="2400" dirty="0"/>
              </a:p>
              <a:p>
                <a:endParaRPr lang="en-JM" sz="2400" dirty="0"/>
              </a:p>
            </p:txBody>
          </p:sp>
        </mc:Choice>
        <mc:Fallback xmlns="">
          <p:sp>
            <p:nvSpPr>
              <p:cNvPr id="8" name="Tex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00201"/>
                <a:ext cx="8382000" cy="4495800"/>
              </a:xfrm>
              <a:prstGeom prst="rect">
                <a:avLst/>
              </a:prstGeom>
              <a:blipFill rotWithShape="0">
                <a:blip r:embed="rId2"/>
                <a:stretch>
                  <a:fillRect l="-1018" t="-814" r="-29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90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Self-Training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4"/>
              <p:cNvSpPr txBox="1">
                <a:spLocks/>
              </p:cNvSpPr>
              <p:nvPr/>
            </p:nvSpPr>
            <p:spPr>
              <a:xfrm>
                <a:off x="533400" y="1600201"/>
                <a:ext cx="8382000" cy="44958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»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Advantages: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Very simple and fast method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Frequently used in NLP</a:t>
                </a:r>
              </a:p>
              <a:p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Disadvantages: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Amplifies noise in labeled data</a:t>
                </a:r>
              </a:p>
              <a:p>
                <a:pPr lvl="1"/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Requires explicit definition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400" b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en-JM" sz="2400" dirty="0" smtClean="0"/>
                  <a:t>Hard to implement for discriminative classifiers (SVM)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JM" sz="2400" dirty="0"/>
              </a:p>
              <a:p>
                <a:endParaRPr lang="en-JM" sz="2400" dirty="0"/>
              </a:p>
            </p:txBody>
          </p:sp>
        </mc:Choice>
        <mc:Fallback>
          <p:sp>
            <p:nvSpPr>
              <p:cNvPr id="8" name="Tex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00201"/>
                <a:ext cx="8382000" cy="4495800"/>
              </a:xfrm>
              <a:prstGeom prst="rect">
                <a:avLst/>
              </a:prstGeom>
              <a:blipFill rotWithShape="0">
                <a:blip r:embed="rId2"/>
                <a:stretch>
                  <a:fillRect l="-10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90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Self-Training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1427162"/>
            <a:ext cx="8915400" cy="46688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JM" sz="2400" dirty="0" smtClean="0"/>
              <a:t>Naïve Bayes Classifier on Bag-of-Visual-Word for 2 Classes</a:t>
            </a:r>
          </a:p>
          <a:p>
            <a:pPr marL="457200" indent="-457200">
              <a:buFont typeface="+mj-lt"/>
              <a:buAutoNum type="arabicPeriod"/>
            </a:pPr>
            <a:endParaRPr lang="en-JM" sz="2400" dirty="0"/>
          </a:p>
          <a:p>
            <a:pPr marL="457200" indent="-457200">
              <a:buFont typeface="+mj-lt"/>
              <a:buAutoNum type="arabicPeriod"/>
            </a:pPr>
            <a:endParaRPr lang="en-JM" sz="2400" dirty="0" smtClean="0"/>
          </a:p>
          <a:p>
            <a:pPr marL="457200" indent="-457200">
              <a:buFont typeface="+mj-lt"/>
              <a:buAutoNum type="arabicPeriod"/>
            </a:pPr>
            <a:endParaRPr lang="en-JM" sz="2400" dirty="0"/>
          </a:p>
          <a:p>
            <a:pPr marL="457200" indent="-457200">
              <a:buFont typeface="+mj-lt"/>
              <a:buAutoNum type="arabicPeriod"/>
            </a:pPr>
            <a:endParaRPr lang="en-JM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JM" sz="2400" dirty="0" smtClean="0"/>
              <a:t>Classify Unlabelled Data base on Learned Classifier</a:t>
            </a:r>
            <a:endParaRPr lang="en-JM" sz="2400" dirty="0"/>
          </a:p>
          <a:p>
            <a:pPr marL="457200" indent="-457200">
              <a:buFont typeface="+mj-lt"/>
              <a:buAutoNum type="arabicPeriod"/>
            </a:pPr>
            <a:endParaRPr lang="en-JM" sz="2400" dirty="0" smtClean="0"/>
          </a:p>
          <a:p>
            <a:pPr marL="457200" indent="-457200">
              <a:buFont typeface="+mj-lt"/>
              <a:buAutoNum type="arabicPeriod"/>
            </a:pPr>
            <a:endParaRPr lang="en-JM" sz="2400" dirty="0"/>
          </a:p>
          <a:p>
            <a:endParaRPr lang="en-JM" sz="2400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685800" y="1427162"/>
            <a:ext cx="8382000" cy="48212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JM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21" y="3872135"/>
            <a:ext cx="5907578" cy="16436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22" y="5504939"/>
            <a:ext cx="5907578" cy="13530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905000"/>
            <a:ext cx="2959557" cy="158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7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Self-Training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0" y="1427162"/>
            <a:ext cx="8915400" cy="46688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JM" sz="2400" dirty="0" smtClean="0"/>
              <a:t>Add the most confident images to the training set</a:t>
            </a:r>
          </a:p>
          <a:p>
            <a:pPr marL="457200" indent="-457200">
              <a:buFont typeface="+mj-lt"/>
              <a:buAutoNum type="arabicPeriod" startAt="3"/>
            </a:pPr>
            <a:endParaRPr lang="en-JM" sz="2400" dirty="0"/>
          </a:p>
          <a:p>
            <a:pPr marL="457200" indent="-457200">
              <a:buFont typeface="+mj-lt"/>
              <a:buAutoNum type="arabicPeriod" startAt="3"/>
            </a:pPr>
            <a:endParaRPr lang="en-JM" sz="2400" dirty="0" smtClean="0"/>
          </a:p>
          <a:p>
            <a:pPr marL="457200" indent="-457200">
              <a:buFont typeface="+mj-lt"/>
              <a:buAutoNum type="arabicPeriod" startAt="3"/>
            </a:pPr>
            <a:endParaRPr lang="en-JM" sz="2400" dirty="0"/>
          </a:p>
          <a:p>
            <a:pPr marL="457200" indent="-457200">
              <a:buFont typeface="+mj-lt"/>
              <a:buAutoNum type="arabicPeriod" startAt="3"/>
            </a:pPr>
            <a:endParaRPr lang="en-JM" sz="2400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en-JM" sz="2400" dirty="0" smtClean="0"/>
              <a:t>Retrain and repeat</a:t>
            </a:r>
            <a:endParaRPr lang="en-JM" sz="2400" dirty="0"/>
          </a:p>
          <a:p>
            <a:pPr marL="457200" indent="-457200">
              <a:buFont typeface="+mj-lt"/>
              <a:buAutoNum type="arabicPeriod" startAt="3"/>
            </a:pPr>
            <a:endParaRPr lang="en-JM" sz="2400" dirty="0" smtClean="0"/>
          </a:p>
          <a:p>
            <a:pPr marL="457200" indent="-457200">
              <a:buFont typeface="+mj-lt"/>
              <a:buAutoNum type="arabicPeriod" startAt="3"/>
            </a:pPr>
            <a:endParaRPr lang="en-JM" sz="2400" dirty="0"/>
          </a:p>
          <a:p>
            <a:endParaRPr lang="en-JM" sz="2400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685800" y="1427162"/>
            <a:ext cx="8382000" cy="48212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JM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847284"/>
            <a:ext cx="5984128" cy="17024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49" y="5498424"/>
            <a:ext cx="5983874" cy="1385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987" y="1919960"/>
            <a:ext cx="53054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3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Help-Training</a:t>
            </a:r>
            <a:endParaRPr lang="en-JM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4"/>
              <p:cNvSpPr txBox="1">
                <a:spLocks/>
              </p:cNvSpPr>
              <p:nvPr/>
            </p:nvSpPr>
            <p:spPr>
              <a:xfrm>
                <a:off x="533400" y="1600201"/>
                <a:ext cx="8382000" cy="44958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»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Challenge: How to make Self-Training work for Discriminative Classifiers (SVM) ?</a:t>
                </a:r>
              </a:p>
              <a:p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Idea: Train Generative Help Classifier to get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Given Training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unlabelled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and generative classifier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discriminative classifier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Get predictions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JM" sz="2400" dirty="0" smtClean="0"/>
                  <a:t> then add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JM" sz="2400" dirty="0" smtClean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b="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/>
                  <a:t>Reduce the value of </a:t>
                </a:r>
                <a14:m>
                  <m:oMath xmlns:m="http://schemas.openxmlformats.org/officeDocument/2006/math">
                    <m:r>
                      <a:rPr lang="en-JM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JM" sz="2400" dirty="0" smtClean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|=0</m:t>
                    </m:r>
                  </m:oMath>
                </a14:m>
                <a:endParaRPr lang="en-JM" sz="24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/>
                  <a:t>Retrain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JM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JM" sz="2400" dirty="0" smtClean="0"/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JM" sz="2400" dirty="0" smtClean="0"/>
                  <a:t> until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JM" sz="2400" dirty="0" smtClean="0"/>
              </a:p>
            </p:txBody>
          </p:sp>
        </mc:Choice>
        <mc:Fallback>
          <p:sp>
            <p:nvSpPr>
              <p:cNvPr id="8" name="Tex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00201"/>
                <a:ext cx="8382000" cy="4495800"/>
              </a:xfrm>
              <a:prstGeom prst="rect">
                <a:avLst/>
              </a:prstGeom>
              <a:blipFill rotWithShape="0">
                <a:blip r:embed="rId2"/>
                <a:stretch>
                  <a:fillRect l="-1018" t="-814" b="-583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40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/>
              <a:t>Transductive SVM (S3VM)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4"/>
              <p:cNvSpPr txBox="1">
                <a:spLocks/>
              </p:cNvSpPr>
              <p:nvPr/>
            </p:nvSpPr>
            <p:spPr>
              <a:xfrm>
                <a:off x="533400" y="1600201"/>
                <a:ext cx="8382000" cy="44958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»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Idea: Find largest margin classifier, such that, unlabelled data are outside of the margin as much as possible, use regularization over unlabelled data</a:t>
                </a:r>
              </a:p>
              <a:p>
                <a:pPr marL="0" indent="0">
                  <a:buNone/>
                </a:pPr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Given Training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and unlabelled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Find all possible </a:t>
                </a:r>
                <a:r>
                  <a:rPr lang="en-US" sz="2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labelings</a:t>
                </a:r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train a standard SVM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/>
                  <a:t>Choose SVM with largest margins</a:t>
                </a:r>
              </a:p>
              <a:p>
                <a:endParaRPr lang="en-JM" sz="2400" dirty="0" smtClean="0"/>
              </a:p>
              <a:p>
                <a:r>
                  <a:rPr lang="en-JM" sz="2400" dirty="0" smtClean="0"/>
                  <a:t>What is the catch? </a:t>
                </a:r>
                <a:endParaRPr lang="en-JM" sz="2400" dirty="0"/>
              </a:p>
              <a:p>
                <a:r>
                  <a:rPr lang="en-JM" sz="2400" dirty="0" smtClean="0"/>
                  <a:t>NP hard problem, fortunately approximations exist</a:t>
                </a:r>
              </a:p>
            </p:txBody>
          </p:sp>
        </mc:Choice>
        <mc:Fallback xmlns="">
          <p:sp>
            <p:nvSpPr>
              <p:cNvPr id="8" name="Tex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00201"/>
                <a:ext cx="8382000" cy="4495800"/>
              </a:xfrm>
              <a:prstGeom prst="rect">
                <a:avLst/>
              </a:prstGeom>
              <a:blipFill rotWithShape="0">
                <a:blip r:embed="rId2"/>
                <a:stretch>
                  <a:fillRect l="-1018" t="-814" b="-379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3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/>
              <a:t>Transductive SVM (S3VM)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400" dirty="0" smtClean="0"/>
              <a:t>Solving non-convex optimization problem:</a:t>
            </a:r>
          </a:p>
          <a:p>
            <a:endParaRPr lang="en-JM" sz="2400" dirty="0"/>
          </a:p>
          <a:p>
            <a:endParaRPr lang="en-JM" sz="2400" dirty="0" smtClean="0"/>
          </a:p>
          <a:p>
            <a:endParaRPr lang="en-JM" sz="2400" dirty="0"/>
          </a:p>
          <a:p>
            <a:endParaRPr lang="en-JM" sz="1800" dirty="0" smtClean="0"/>
          </a:p>
          <a:p>
            <a:endParaRPr lang="en-JM" sz="1800" dirty="0"/>
          </a:p>
          <a:p>
            <a:endParaRPr lang="en-JM" sz="1800" dirty="0" smtClean="0"/>
          </a:p>
          <a:p>
            <a:r>
              <a:rPr lang="en-JM" sz="1800" dirty="0" smtClean="0"/>
              <a:t>Methods:</a:t>
            </a:r>
          </a:p>
          <a:p>
            <a:pPr lvl="1"/>
            <a:r>
              <a:rPr lang="en-JM" sz="1800" dirty="0" smtClean="0"/>
              <a:t>Local Combinatorial Search</a:t>
            </a:r>
          </a:p>
          <a:p>
            <a:pPr lvl="1"/>
            <a:r>
              <a:rPr lang="en-JM" sz="1800" dirty="0" smtClean="0"/>
              <a:t>Standard unconstrained optimization solvers (CG, BFGS…)</a:t>
            </a:r>
          </a:p>
          <a:p>
            <a:pPr lvl="1"/>
            <a:r>
              <a:rPr lang="en-JM" sz="1800" dirty="0" smtClean="0"/>
              <a:t>Continuation Methods</a:t>
            </a:r>
          </a:p>
          <a:p>
            <a:pPr lvl="1"/>
            <a:r>
              <a:rPr lang="en-JM" sz="1800" dirty="0" smtClean="0"/>
              <a:t>Concave-Convex procedure (CCCP)</a:t>
            </a:r>
          </a:p>
          <a:p>
            <a:pPr lvl="1"/>
            <a:r>
              <a:rPr lang="en-JM" sz="1800" dirty="0" smtClean="0"/>
              <a:t>Branch and Bound</a:t>
            </a:r>
            <a:endParaRPr lang="en-JM" sz="1800" dirty="0"/>
          </a:p>
          <a:p>
            <a:endParaRPr lang="en-JM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9205" y="2704080"/>
                <a:ext cx="4692182" cy="944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205" y="2704080"/>
                <a:ext cx="4692182" cy="94429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97405" y="2693886"/>
                <a:ext cx="2699521" cy="944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405" y="2693886"/>
                <a:ext cx="2699521" cy="9442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36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/>
              <a:t>Transductive SVM (S3VM)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JM" sz="2400" dirty="0" smtClean="0"/>
          </a:p>
          <a:p>
            <a:r>
              <a:rPr lang="en-JM" sz="2400" dirty="0" smtClean="0"/>
              <a:t>Advantages:</a:t>
            </a:r>
          </a:p>
          <a:p>
            <a:pPr lvl="1"/>
            <a:r>
              <a:rPr lang="en-JM" sz="2400" dirty="0" smtClean="0"/>
              <a:t>Can be used with any SVM</a:t>
            </a:r>
          </a:p>
          <a:p>
            <a:pPr lvl="1"/>
            <a:r>
              <a:rPr lang="en-JM" sz="2400" dirty="0" smtClean="0"/>
              <a:t>Clear optimization criterion, mathematically well formulated</a:t>
            </a:r>
          </a:p>
          <a:p>
            <a:endParaRPr lang="en-JM" sz="2400" dirty="0" smtClean="0"/>
          </a:p>
          <a:p>
            <a:r>
              <a:rPr lang="en-JM" sz="2400" dirty="0" smtClean="0"/>
              <a:t>Disadvantages:</a:t>
            </a:r>
          </a:p>
          <a:p>
            <a:pPr lvl="1"/>
            <a:r>
              <a:rPr lang="en-JM" sz="2400" dirty="0" smtClean="0"/>
              <a:t>Hard to optimize</a:t>
            </a:r>
          </a:p>
          <a:p>
            <a:pPr lvl="1"/>
            <a:r>
              <a:rPr lang="en-JM" sz="2400" dirty="0" smtClean="0"/>
              <a:t>Prone to local minima – non convex</a:t>
            </a:r>
          </a:p>
          <a:p>
            <a:pPr lvl="1"/>
            <a:r>
              <a:rPr lang="en-JM" sz="2400" dirty="0" smtClean="0"/>
              <a:t>Only small gain given modest assumptions</a:t>
            </a:r>
            <a:endParaRPr lang="en-JM" sz="2400" dirty="0"/>
          </a:p>
          <a:p>
            <a:endParaRPr lang="en-JM" sz="2400" dirty="0"/>
          </a:p>
        </p:txBody>
      </p:sp>
    </p:spTree>
    <p:extLst>
      <p:ext uri="{BB962C8B-B14F-4D97-AF65-F5344CB8AC3E}">
        <p14:creationId xmlns:p14="http://schemas.microsoft.com/office/powerpoint/2010/main" val="375121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err="1"/>
              <a:t>Multiview</a:t>
            </a:r>
            <a:r>
              <a:rPr lang="en-JM" dirty="0"/>
              <a:t>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4"/>
              <p:cNvSpPr txBox="1">
                <a:spLocks/>
              </p:cNvSpPr>
              <p:nvPr/>
            </p:nvSpPr>
            <p:spPr>
              <a:xfrm>
                <a:off x="533400" y="1600201"/>
                <a:ext cx="8382000" cy="449580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1pPr>
                <a:lvl2pPr marL="742950" indent="-28575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–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 typeface="Arial" pitchFamily="34" charset="0"/>
                  <a:buChar char="»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itchFamily="34" charset="0"/>
                    <a:ea typeface="+mn-ea"/>
                    <a:cs typeface="Arial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Idea: Train 2 classifiers on 2 disjoint sets of features, then let each classifier label unlabelled examples and teach the other classifier</a:t>
                </a:r>
              </a:p>
              <a:p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Given Training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and unlabelled set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Split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on the feature dimension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JM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Get predictions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JM" sz="2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4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M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/>
                  <a:t>Add: top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JM" sz="2400" dirty="0" smtClean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JM" sz="2400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JM" sz="2400" dirty="0" smtClean="0"/>
                  <a:t>; </a:t>
                </a:r>
                <a:r>
                  <a:rPr lang="en-JM" sz="2400" dirty="0"/>
                  <a:t>top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JM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JM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JM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JM" sz="2400" dirty="0" smtClean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JM" sz="2400" dirty="0" smtClean="0"/>
                  <a:t>Repeat until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JM" sz="2400" dirty="0"/>
              </a:p>
              <a:p>
                <a:endParaRPr lang="en-JM" sz="2400" dirty="0"/>
              </a:p>
            </p:txBody>
          </p:sp>
        </mc:Choice>
        <mc:Fallback xmlns="">
          <p:sp>
            <p:nvSpPr>
              <p:cNvPr id="8" name="Text Placeholder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00201"/>
                <a:ext cx="8382000" cy="4495800"/>
              </a:xfrm>
              <a:prstGeom prst="rect">
                <a:avLst/>
              </a:prstGeom>
              <a:blipFill rotWithShape="0">
                <a:blip r:embed="rId2"/>
                <a:stretch>
                  <a:fillRect l="-1018" t="-814" r="-14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031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3400" y="2514600"/>
            <a:ext cx="8153400" cy="1625600"/>
          </a:xfrm>
        </p:spPr>
        <p:txBody>
          <a:bodyPr>
            <a:normAutofit/>
          </a:bodyPr>
          <a:lstStyle/>
          <a:p>
            <a:r>
              <a:rPr lang="en-JM" dirty="0" smtClean="0"/>
              <a:t>Motivation</a:t>
            </a:r>
            <a:endParaRPr lang="en-JM" dirty="0">
              <a:solidFill>
                <a:srgbClr val="FF05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53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err="1"/>
              <a:t>Multiview</a:t>
            </a:r>
            <a:r>
              <a:rPr lang="en-JM" dirty="0"/>
              <a:t>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400" dirty="0" smtClean="0"/>
              <a:t>Application: Web-page Topic Classification</a:t>
            </a:r>
          </a:p>
          <a:p>
            <a:pPr lvl="1"/>
            <a:r>
              <a:rPr lang="en-JM" sz="2400" dirty="0" smtClean="0"/>
              <a:t>1. Classifier for Images; 2. Classifier for Text</a:t>
            </a:r>
            <a:endParaRPr lang="en-JM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94" y="2380193"/>
            <a:ext cx="6828983" cy="2185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94" y="4584879"/>
            <a:ext cx="6847977" cy="229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0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err="1"/>
              <a:t>Multiview</a:t>
            </a:r>
            <a:r>
              <a:rPr lang="en-JM" dirty="0"/>
              <a:t>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JM" sz="2400" dirty="0" smtClean="0"/>
          </a:p>
          <a:p>
            <a:r>
              <a:rPr lang="en-JM" sz="2400" dirty="0" smtClean="0"/>
              <a:t>Advantages:</a:t>
            </a:r>
          </a:p>
          <a:p>
            <a:pPr lvl="1"/>
            <a:r>
              <a:rPr lang="en-JM" sz="2400" dirty="0" smtClean="0"/>
              <a:t>Simple Method applicable to any classifier</a:t>
            </a:r>
          </a:p>
          <a:p>
            <a:pPr lvl="1"/>
            <a:r>
              <a:rPr lang="en-JM" sz="2400" dirty="0" smtClean="0"/>
              <a:t>Can correct mistakes in classification between the 2 classifiers</a:t>
            </a:r>
          </a:p>
          <a:p>
            <a:endParaRPr lang="en-JM" sz="2400" dirty="0" smtClean="0"/>
          </a:p>
          <a:p>
            <a:r>
              <a:rPr lang="en-JM" sz="2400" dirty="0" smtClean="0"/>
              <a:t>Disadvantages:</a:t>
            </a:r>
          </a:p>
          <a:p>
            <a:pPr lvl="1"/>
            <a:r>
              <a:rPr lang="en-JM" sz="2400" dirty="0" smtClean="0"/>
              <a:t>Assumes conditional independence between features</a:t>
            </a:r>
          </a:p>
          <a:p>
            <a:pPr lvl="1"/>
            <a:r>
              <a:rPr lang="en-JM" sz="2400" dirty="0" smtClean="0"/>
              <a:t>Natural split may not exist</a:t>
            </a:r>
          </a:p>
          <a:p>
            <a:pPr lvl="1"/>
            <a:r>
              <a:rPr lang="en-JM" sz="2400" dirty="0" smtClean="0"/>
              <a:t>Artificial split may be complicated if only few </a:t>
            </a:r>
            <a:r>
              <a:rPr lang="en-JM" sz="2400" dirty="0" err="1" smtClean="0"/>
              <a:t>eatures</a:t>
            </a:r>
            <a:endParaRPr lang="en-JM" sz="2400" dirty="0"/>
          </a:p>
          <a:p>
            <a:endParaRPr lang="en-JM" sz="2400" dirty="0"/>
          </a:p>
        </p:txBody>
      </p:sp>
    </p:spTree>
    <p:extLst>
      <p:ext uri="{BB962C8B-B14F-4D97-AF65-F5344CB8AC3E}">
        <p14:creationId xmlns:p14="http://schemas.microsoft.com/office/powerpoint/2010/main" val="372266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/>
              <a:t>Graph-Based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Idea: Create a connected graph from labelled and unlabelled examples, propagate labels over the graph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43" y="2732150"/>
            <a:ext cx="7086608" cy="333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/>
              <a:t>Graph-Based Algorithms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JM" sz="2400" dirty="0" smtClean="0"/>
          </a:p>
          <a:p>
            <a:r>
              <a:rPr lang="en-JM" sz="2400" dirty="0" smtClean="0"/>
              <a:t>Advantages:</a:t>
            </a:r>
          </a:p>
          <a:p>
            <a:pPr lvl="1"/>
            <a:r>
              <a:rPr lang="en-JM" sz="2400" dirty="0" smtClean="0"/>
              <a:t>Great performance if graph fits the tasks</a:t>
            </a:r>
          </a:p>
          <a:p>
            <a:pPr lvl="1"/>
            <a:r>
              <a:rPr lang="en-JM" sz="2400" dirty="0" smtClean="0"/>
              <a:t>Can be used in combination with any model</a:t>
            </a:r>
          </a:p>
          <a:p>
            <a:pPr lvl="1"/>
            <a:r>
              <a:rPr lang="en-JM" sz="2400" dirty="0" smtClean="0"/>
              <a:t>Explicit mathematical formulation</a:t>
            </a:r>
          </a:p>
          <a:p>
            <a:endParaRPr lang="en-JM" sz="2400" dirty="0" smtClean="0"/>
          </a:p>
          <a:p>
            <a:r>
              <a:rPr lang="en-JM" sz="2400" dirty="0" smtClean="0"/>
              <a:t>Disadvantages:</a:t>
            </a:r>
          </a:p>
          <a:p>
            <a:pPr lvl="1"/>
            <a:r>
              <a:rPr lang="en-JM" sz="2400" smtClean="0"/>
              <a:t>Problem if </a:t>
            </a:r>
            <a:r>
              <a:rPr lang="en-JM" sz="2400" dirty="0" smtClean="0"/>
              <a:t>graph does not fit the task</a:t>
            </a:r>
          </a:p>
          <a:p>
            <a:pPr lvl="1"/>
            <a:r>
              <a:rPr lang="en-JM" sz="2400" dirty="0" smtClean="0"/>
              <a:t>Hard to construct graph in sparse spaces</a:t>
            </a:r>
          </a:p>
          <a:p>
            <a:pPr lvl="1"/>
            <a:endParaRPr lang="en-JM" sz="2400" dirty="0"/>
          </a:p>
          <a:p>
            <a:endParaRPr lang="en-JM" sz="2400" dirty="0"/>
          </a:p>
        </p:txBody>
      </p:sp>
    </p:spTree>
    <p:extLst>
      <p:ext uri="{BB962C8B-B14F-4D97-AF65-F5344CB8AC3E}">
        <p14:creationId xmlns:p14="http://schemas.microsoft.com/office/powerpoint/2010/main" val="162375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 smtClean="0"/>
              <a:t>Generative Models</a:t>
            </a:r>
            <a:endParaRPr lang="en-JM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Idea: Assume distribution using labelled data, update using unlabelled data</a:t>
            </a:r>
          </a:p>
          <a:p>
            <a:endParaRPr lang="en-JM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JM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Simple models is:</a:t>
            </a:r>
          </a:p>
          <a:p>
            <a:pPr marL="0" indent="0">
              <a:buNone/>
            </a:pPr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   GMM + EM</a:t>
            </a:r>
          </a:p>
          <a:p>
            <a:pPr marL="0" indent="0">
              <a:buNone/>
            </a:pPr>
            <a:endParaRPr lang="en-JM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JM" sz="2400" dirty="0"/>
          </a:p>
          <a:p>
            <a:endParaRPr lang="en-JM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228" y="2089028"/>
            <a:ext cx="3996772" cy="4006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753" y="2112710"/>
            <a:ext cx="3912484" cy="395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874" y="2125589"/>
            <a:ext cx="3929732" cy="3949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874" y="2112710"/>
            <a:ext cx="3978849" cy="39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6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M" dirty="0"/>
              <a:t>Generative Models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JM" sz="2400" dirty="0" smtClean="0"/>
          </a:p>
          <a:p>
            <a:r>
              <a:rPr lang="en-JM" sz="2400" dirty="0" smtClean="0"/>
              <a:t>Advantages:</a:t>
            </a:r>
          </a:p>
          <a:p>
            <a:pPr lvl="1"/>
            <a:r>
              <a:rPr lang="en-JM" sz="2400" dirty="0" smtClean="0"/>
              <a:t>Nice probabilistic framework</a:t>
            </a:r>
          </a:p>
          <a:p>
            <a:pPr lvl="1"/>
            <a:r>
              <a:rPr lang="en-JM" sz="2400" dirty="0" smtClean="0"/>
              <a:t>Instead of EM you can go full Bayesian and include prior with MAP</a:t>
            </a:r>
          </a:p>
          <a:p>
            <a:endParaRPr lang="en-JM" sz="2400" dirty="0" smtClean="0"/>
          </a:p>
          <a:p>
            <a:r>
              <a:rPr lang="en-JM" sz="2400" dirty="0" smtClean="0"/>
              <a:t>Disadvantages:</a:t>
            </a:r>
          </a:p>
          <a:p>
            <a:pPr lvl="1"/>
            <a:r>
              <a:rPr lang="en-JM" sz="2400" dirty="0" smtClean="0"/>
              <a:t>EM find only local minima</a:t>
            </a:r>
          </a:p>
          <a:p>
            <a:pPr lvl="1"/>
            <a:r>
              <a:rPr lang="en-JM" sz="2400" dirty="0" smtClean="0"/>
              <a:t>Makes strong assumptions about class distributions</a:t>
            </a:r>
            <a:endParaRPr lang="en-JM" sz="2400" dirty="0"/>
          </a:p>
          <a:p>
            <a:endParaRPr lang="en-JM" sz="2400" dirty="0"/>
          </a:p>
        </p:txBody>
      </p:sp>
    </p:spTree>
    <p:extLst>
      <p:ext uri="{BB962C8B-B14F-4D97-AF65-F5344CB8AC3E}">
        <p14:creationId xmlns:p14="http://schemas.microsoft.com/office/powerpoint/2010/main" val="134286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could go wrong?</a:t>
            </a:r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400" dirty="0" smtClean="0"/>
              <a:t>Semi-Supervised Learning make a lot of assumptions</a:t>
            </a:r>
          </a:p>
          <a:p>
            <a:pPr lvl="1"/>
            <a:r>
              <a:rPr lang="en-JM" sz="2400" dirty="0" smtClean="0"/>
              <a:t>Smoothness</a:t>
            </a:r>
          </a:p>
          <a:p>
            <a:pPr lvl="1"/>
            <a:r>
              <a:rPr lang="en-JM" sz="2400" dirty="0" smtClean="0"/>
              <a:t>Clusters</a:t>
            </a:r>
          </a:p>
          <a:p>
            <a:pPr lvl="1"/>
            <a:r>
              <a:rPr lang="en-JM" sz="2400" dirty="0" smtClean="0"/>
              <a:t>Manifolds</a:t>
            </a:r>
          </a:p>
          <a:p>
            <a:r>
              <a:rPr lang="en-JM" sz="2400" dirty="0" smtClean="0"/>
              <a:t>Some techniques (Co-Training) require very specific setup</a:t>
            </a:r>
          </a:p>
          <a:p>
            <a:r>
              <a:rPr lang="en-JM" sz="2400" dirty="0" smtClean="0"/>
              <a:t>Frequently problem with noisy labels</a:t>
            </a:r>
          </a:p>
          <a:p>
            <a:r>
              <a:rPr lang="en-JM" sz="2400" dirty="0" smtClean="0"/>
              <a:t>There is no free lunch</a:t>
            </a:r>
          </a:p>
          <a:p>
            <a:endParaRPr lang="en-JM" sz="2400" dirty="0"/>
          </a:p>
          <a:p>
            <a:endParaRPr lang="en-JM" sz="2400" dirty="0"/>
          </a:p>
        </p:txBody>
      </p:sp>
    </p:spTree>
    <p:extLst>
      <p:ext uri="{BB962C8B-B14F-4D97-AF65-F5344CB8AC3E}">
        <p14:creationId xmlns:p14="http://schemas.microsoft.com/office/powerpoint/2010/main" val="359504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much more out there</a:t>
            </a:r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400" dirty="0" smtClean="0"/>
              <a:t>Structural Learning</a:t>
            </a:r>
          </a:p>
          <a:p>
            <a:r>
              <a:rPr lang="en-JM" sz="2400" dirty="0" smtClean="0"/>
              <a:t>Co-EM</a:t>
            </a:r>
          </a:p>
          <a:p>
            <a:r>
              <a:rPr lang="en-JM" sz="2400" dirty="0" smtClean="0"/>
              <a:t>Tri-Training</a:t>
            </a:r>
          </a:p>
          <a:p>
            <a:r>
              <a:rPr lang="en-JM" sz="2400" dirty="0" smtClean="0"/>
              <a:t>Co-Boosting</a:t>
            </a:r>
          </a:p>
          <a:p>
            <a:r>
              <a:rPr lang="en-JM" sz="2400" dirty="0" smtClean="0"/>
              <a:t>Unsupervised </a:t>
            </a:r>
            <a:r>
              <a:rPr lang="en-JM" sz="2400" dirty="0" err="1" smtClean="0"/>
              <a:t>pretraining</a:t>
            </a:r>
            <a:r>
              <a:rPr lang="en-JM" sz="2400" dirty="0"/>
              <a:t> </a:t>
            </a:r>
            <a:r>
              <a:rPr lang="en-JM" sz="2400" dirty="0" smtClean="0"/>
              <a:t>– deep learning</a:t>
            </a:r>
          </a:p>
          <a:p>
            <a:r>
              <a:rPr lang="en-JM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Transductive Inference</a:t>
            </a:r>
          </a:p>
          <a:p>
            <a:r>
              <a:rPr lang="en-JM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Universum</a:t>
            </a:r>
            <a:r>
              <a:rPr lang="en-JM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Learning</a:t>
            </a:r>
          </a:p>
          <a:p>
            <a:r>
              <a:rPr lang="en-JM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Active Learning + Semi-Supervised Learning</a:t>
            </a:r>
          </a:p>
          <a:p>
            <a:r>
              <a:rPr lang="en-JM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…….</a:t>
            </a:r>
          </a:p>
          <a:p>
            <a:r>
              <a:rPr lang="en-JM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…..</a:t>
            </a:r>
          </a:p>
          <a:p>
            <a:r>
              <a:rPr lang="en-JM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…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6858000" y="3581400"/>
            <a:ext cx="762000" cy="1371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7546610" y="406714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bas Neue"/>
              </a:rPr>
              <a:t>My work</a:t>
            </a:r>
            <a:endParaRPr lang="en-CA" sz="2000" dirty="0">
              <a:solidFill>
                <a:schemeClr val="tx1">
                  <a:lumMod val="75000"/>
                  <a:lumOff val="25000"/>
                </a:schemeClr>
              </a:solidFill>
              <a:latin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329474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3400" y="2514600"/>
            <a:ext cx="8153400" cy="1625600"/>
          </a:xfrm>
        </p:spPr>
        <p:txBody>
          <a:bodyPr>
            <a:normAutofit/>
          </a:bodyPr>
          <a:lstStyle/>
          <a:p>
            <a:r>
              <a:rPr lang="en-JM" dirty="0" smtClean="0"/>
              <a:t>Demo</a:t>
            </a:r>
            <a:endParaRPr lang="en-JM" dirty="0">
              <a:solidFill>
                <a:srgbClr val="FF05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32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400" dirty="0" smtClean="0"/>
              <a:t>Play with Semi-Supervised Learning</a:t>
            </a:r>
          </a:p>
          <a:p>
            <a:r>
              <a:rPr lang="en-JM" sz="2400" dirty="0" smtClean="0"/>
              <a:t>Basic methods are vary simple to implement and can give you up to 5 to 10% accuracy</a:t>
            </a:r>
          </a:p>
          <a:p>
            <a:r>
              <a:rPr lang="en-JM" sz="2400" dirty="0" smtClean="0"/>
              <a:t>You can cheat at competitions by using unlabelled data, often no assumption is made about external data</a:t>
            </a:r>
          </a:p>
          <a:p>
            <a:r>
              <a:rPr lang="en-JM" sz="2400" dirty="0" smtClean="0"/>
              <a:t>Be careful when running Semi-Supervised Learning in production environment, keep an eye on your algorithm</a:t>
            </a:r>
          </a:p>
          <a:p>
            <a:r>
              <a:rPr lang="en-JM" sz="2400" dirty="0" smtClean="0"/>
              <a:t>If running in production, be aware that data patterns change and old assumptions about labels may screw up you new unlabelled data</a:t>
            </a:r>
          </a:p>
          <a:p>
            <a:endParaRPr lang="en-JM" sz="2400" dirty="0"/>
          </a:p>
          <a:p>
            <a:endParaRPr lang="en-JM" sz="2400" dirty="0"/>
          </a:p>
        </p:txBody>
      </p:sp>
    </p:spTree>
    <p:extLst>
      <p:ext uri="{BB962C8B-B14F-4D97-AF65-F5344CB8AC3E}">
        <p14:creationId xmlns:p14="http://schemas.microsoft.com/office/powerpoint/2010/main" val="166710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7620000" cy="563563"/>
          </a:xfrm>
        </p:spPr>
        <p:txBody>
          <a:bodyPr/>
          <a:lstStyle/>
          <a:p>
            <a:r>
              <a:rPr lang="en-JM" dirty="0" smtClean="0">
                <a:cs typeface="Arial" pitchFamily="34" charset="0"/>
              </a:rPr>
              <a:t>Image Similarity</a:t>
            </a:r>
            <a:endParaRPr lang="en-JM" dirty="0">
              <a:solidFill>
                <a:srgbClr val="FF0505"/>
              </a:solidFill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147763"/>
            <a:ext cx="4674373" cy="35057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653543"/>
            <a:ext cx="6477000" cy="1651798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4599904" y="584200"/>
            <a:ext cx="4163096" cy="563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Bebas Neue" pitchFamily="34" charset="0"/>
                <a:ea typeface="+mj-ea"/>
                <a:cs typeface="+mj-cs"/>
              </a:defRPr>
            </a:lvl1pPr>
          </a:lstStyle>
          <a:p>
            <a:r>
              <a:rPr lang="en-JM" sz="3600" dirty="0" smtClean="0">
                <a:cs typeface="Arial" pitchFamily="34" charset="0"/>
              </a:rPr>
              <a:t>- Domain of origin</a:t>
            </a:r>
            <a:endParaRPr lang="en-JM" sz="3600" dirty="0">
              <a:solidFill>
                <a:srgbClr val="FF050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7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resources</a:t>
            </a:r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2082800"/>
            <a:ext cx="8153400" cy="2184400"/>
          </a:xfrm>
        </p:spPr>
        <p:txBody>
          <a:bodyPr>
            <a:normAutofit/>
          </a:bodyPr>
          <a:lstStyle/>
          <a:p>
            <a:r>
              <a:rPr lang="en-CA" sz="2200" b="1" dirty="0" err="1"/>
              <a:t>Semisupervised</a:t>
            </a:r>
            <a:r>
              <a:rPr lang="en-CA" sz="2200" b="1" dirty="0"/>
              <a:t> Learning </a:t>
            </a:r>
            <a:r>
              <a:rPr lang="en-CA" sz="2200" b="1" dirty="0" smtClean="0"/>
              <a:t>Approaches </a:t>
            </a:r>
            <a:r>
              <a:rPr lang="en-CA" sz="2200" dirty="0" smtClean="0"/>
              <a:t>– Tom Mitchell CMU </a:t>
            </a:r>
            <a:r>
              <a:rPr lang="en-CA" sz="2200" dirty="0"/>
              <a:t>: </a:t>
            </a:r>
            <a:r>
              <a:rPr lang="en-CA" sz="2200" dirty="0" smtClean="0">
                <a:hlinkClick r:id="rId2"/>
              </a:rPr>
              <a:t>http</a:t>
            </a:r>
            <a:r>
              <a:rPr lang="en-CA" sz="2200" dirty="0">
                <a:hlinkClick r:id="rId2"/>
              </a:rPr>
              <a:t>://videolectures.net/mlas06_mitchell_sla</a:t>
            </a:r>
            <a:r>
              <a:rPr lang="en-CA" sz="2200" dirty="0" smtClean="0">
                <a:hlinkClick r:id="rId2"/>
              </a:rPr>
              <a:t>/</a:t>
            </a:r>
            <a:endParaRPr lang="en-CA" sz="2200" dirty="0" smtClean="0"/>
          </a:p>
          <a:p>
            <a:r>
              <a:rPr lang="en-CA" sz="2200" b="1" dirty="0"/>
              <a:t>MLSS </a:t>
            </a:r>
            <a:r>
              <a:rPr lang="en-CA" sz="2200" b="1" dirty="0" smtClean="0"/>
              <a:t>2012 </a:t>
            </a:r>
            <a:r>
              <a:rPr lang="en-CA" sz="2200" b="1" dirty="0"/>
              <a:t>Graph based semi-supervised learning </a:t>
            </a:r>
            <a:r>
              <a:rPr lang="en-CA" sz="2200" dirty="0"/>
              <a:t>- </a:t>
            </a:r>
            <a:r>
              <a:rPr lang="en-CA" sz="2200" dirty="0" err="1"/>
              <a:t>Zoubin</a:t>
            </a:r>
            <a:r>
              <a:rPr lang="en-CA" sz="2200" dirty="0"/>
              <a:t> </a:t>
            </a:r>
            <a:r>
              <a:rPr lang="en-CA" sz="2200" dirty="0" err="1" smtClean="0"/>
              <a:t>Ghahramani</a:t>
            </a:r>
            <a:r>
              <a:rPr lang="en-CA" sz="2200" dirty="0" smtClean="0"/>
              <a:t> Cambridge </a:t>
            </a:r>
            <a:r>
              <a:rPr lang="en-CA" sz="2200" dirty="0"/>
              <a:t>: </a:t>
            </a:r>
            <a:r>
              <a:rPr lang="en-CA" sz="2200" dirty="0">
                <a:hlinkClick r:id="rId3"/>
              </a:rPr>
              <a:t>https://</a:t>
            </a:r>
            <a:r>
              <a:rPr lang="en-CA" sz="2200" dirty="0" smtClean="0">
                <a:hlinkClick r:id="rId3"/>
              </a:rPr>
              <a:t>www.youtube.com/watch?v=HZQOvm0fkLA</a:t>
            </a:r>
            <a:endParaRPr lang="en-CA" sz="2200" dirty="0" smtClean="0"/>
          </a:p>
          <a:p>
            <a:endParaRPr lang="en-CA" sz="2200" dirty="0"/>
          </a:p>
          <a:p>
            <a:endParaRPr lang="en-CA" sz="2200" dirty="0" smtClean="0"/>
          </a:p>
          <a:p>
            <a:endParaRPr lang="en-CA" sz="2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39"/>
          </p:nvPr>
        </p:nvSpPr>
        <p:spPr>
          <a:xfrm>
            <a:off x="609600" y="1508760"/>
            <a:ext cx="7772400" cy="497840"/>
          </a:xfrm>
        </p:spPr>
        <p:txBody>
          <a:bodyPr/>
          <a:lstStyle/>
          <a:p>
            <a:r>
              <a:rPr lang="en-US" sz="3200" dirty="0" smtClean="0"/>
              <a:t>Videos to watch:</a:t>
            </a:r>
            <a:endParaRPr lang="en-CA" sz="3200" dirty="0"/>
          </a:p>
        </p:txBody>
      </p:sp>
      <p:sp>
        <p:nvSpPr>
          <p:cNvPr id="10" name="Content Placeholder 5"/>
          <p:cNvSpPr>
            <a:spLocks noGrp="1"/>
          </p:cNvSpPr>
          <p:nvPr>
            <p:ph sz="quarter" idx="39"/>
          </p:nvPr>
        </p:nvSpPr>
        <p:spPr>
          <a:xfrm>
            <a:off x="609600" y="4191000"/>
            <a:ext cx="7772400" cy="497840"/>
          </a:xfrm>
        </p:spPr>
        <p:txBody>
          <a:bodyPr/>
          <a:lstStyle/>
          <a:p>
            <a:r>
              <a:rPr lang="en-US" sz="3200" dirty="0" smtClean="0"/>
              <a:t>Books to read:</a:t>
            </a:r>
            <a:endParaRPr lang="en-CA" sz="3200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09600" y="4816130"/>
            <a:ext cx="8153400" cy="135607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200" b="1" dirty="0"/>
              <a:t>Semi-Supervised </a:t>
            </a:r>
            <a:r>
              <a:rPr lang="en-CA" sz="2200" b="1" dirty="0" smtClean="0"/>
              <a:t>Learning </a:t>
            </a:r>
            <a:r>
              <a:rPr lang="en-CA" sz="2200" dirty="0"/>
              <a:t>– </a:t>
            </a:r>
            <a:r>
              <a:rPr lang="en-CA" sz="2200" dirty="0" err="1"/>
              <a:t>Chapelle</a:t>
            </a:r>
            <a:r>
              <a:rPr lang="en-CA" sz="2200" dirty="0"/>
              <a:t>, </a:t>
            </a:r>
            <a:r>
              <a:rPr lang="en-CA" sz="2200" dirty="0" err="1"/>
              <a:t>Schölkopf</a:t>
            </a:r>
            <a:r>
              <a:rPr lang="en-CA" sz="2200" dirty="0"/>
              <a:t>, </a:t>
            </a:r>
            <a:r>
              <a:rPr lang="en-CA" sz="2200" dirty="0" err="1" smtClean="0"/>
              <a:t>Zien</a:t>
            </a:r>
            <a:endParaRPr lang="en-CA" sz="2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CA" sz="2200" b="1" dirty="0"/>
              <a:t>Introduction to Semi-Supervised </a:t>
            </a:r>
            <a:r>
              <a:rPr lang="en-CA" sz="2200" b="1" dirty="0" smtClean="0"/>
              <a:t>Learning </a:t>
            </a:r>
            <a:r>
              <a:rPr lang="en-CA" sz="2200" dirty="0"/>
              <a:t>- Zhu, </a:t>
            </a:r>
            <a:r>
              <a:rPr lang="en-CA" sz="2200" dirty="0" err="1"/>
              <a:t>O</a:t>
            </a:r>
            <a:r>
              <a:rPr lang="en-CA" sz="2200" dirty="0" err="1" smtClean="0"/>
              <a:t>ldberg</a:t>
            </a:r>
            <a:r>
              <a:rPr lang="en-CA" sz="2200" dirty="0"/>
              <a:t>, </a:t>
            </a:r>
            <a:r>
              <a:rPr lang="en-CA" sz="2200" dirty="0" err="1"/>
              <a:t>Brachman</a:t>
            </a:r>
            <a:r>
              <a:rPr lang="en-CA" sz="2200" dirty="0"/>
              <a:t>, </a:t>
            </a:r>
            <a:r>
              <a:rPr lang="en-CA" sz="2200" dirty="0" err="1"/>
              <a:t>Dietterich</a:t>
            </a:r>
            <a:r>
              <a:rPr lang="en-CA" sz="2200" dirty="0"/>
              <a:t> </a:t>
            </a:r>
            <a:endParaRPr lang="en-CA" sz="2200" dirty="0" smtClean="0"/>
          </a:p>
        </p:txBody>
      </p:sp>
    </p:spTree>
    <p:extLst>
      <p:ext uri="{BB962C8B-B14F-4D97-AF65-F5344CB8AC3E}">
        <p14:creationId xmlns:p14="http://schemas.microsoft.com/office/powerpoint/2010/main" val="1662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81000" y="2286000"/>
            <a:ext cx="8153400" cy="1295400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JM" dirty="0" smtClean="0">
                <a:ea typeface="Pacifico" pitchFamily="2" charset="0"/>
              </a:rPr>
              <a:t>THANKS </a:t>
            </a:r>
            <a:r>
              <a:rPr lang="en-JM" dirty="0" smtClean="0">
                <a:solidFill>
                  <a:srgbClr val="FF0505"/>
                </a:solidFill>
                <a:ea typeface="Pacifico" pitchFamily="2" charset="0"/>
              </a:rPr>
              <a:t>FOR </a:t>
            </a:r>
            <a:r>
              <a:rPr lang="en-JM" dirty="0">
                <a:solidFill>
                  <a:srgbClr val="FF0505"/>
                </a:solidFill>
                <a:ea typeface="Pacifico" pitchFamily="2" charset="0"/>
              </a:rPr>
              <a:t>YOUR </a:t>
            </a:r>
            <a:r>
              <a:rPr lang="en-JM" dirty="0" smtClean="0">
                <a:solidFill>
                  <a:srgbClr val="FF0505"/>
                </a:solidFill>
                <a:ea typeface="Pacifico" pitchFamily="2" charset="0"/>
              </a:rPr>
              <a:t>TIME</a:t>
            </a:r>
            <a:endParaRPr lang="en-JM" dirty="0">
              <a:solidFill>
                <a:srgbClr val="FF0505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14400" y="3352800"/>
            <a:ext cx="6477000" cy="220980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JM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Lukas Tencer</a:t>
            </a:r>
          </a:p>
          <a:p>
            <a:pPr>
              <a:spcBef>
                <a:spcPts val="0"/>
              </a:spcBef>
            </a:pPr>
            <a:r>
              <a:rPr lang="en-JM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lukas.tencer@gmail.com</a:t>
            </a:r>
          </a:p>
          <a:p>
            <a:r>
              <a:rPr lang="en-JM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http://lukastencer.github.io</a:t>
            </a:r>
            <a:r>
              <a:rPr lang="en-JM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/</a:t>
            </a:r>
            <a:endParaRPr lang="en-JM" sz="24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r>
              <a:rPr lang="en-JM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https://github.com/lukastencer</a:t>
            </a:r>
          </a:p>
          <a:p>
            <a:r>
              <a:rPr lang="en-JM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https://twitter.com/lukastencer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4099" name="Picture 3" descr="C:\Users\ADRIEN~1.REY\AppData\Local\Temp\Rar$DR63.888\icons grid\plane_bla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510" y="2999311"/>
            <a:ext cx="843890" cy="81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/>
          <p:cNvSpPr txBox="1">
            <a:spLocks/>
          </p:cNvSpPr>
          <p:nvPr/>
        </p:nvSpPr>
        <p:spPr>
          <a:xfrm>
            <a:off x="457200" y="3733800"/>
            <a:ext cx="6477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ontAwesome" pitchFamily="2" charset="0"/>
              </a:rPr>
              <a:t></a:t>
            </a:r>
          </a:p>
          <a:p>
            <a:r>
              <a:rPr lang="en-CA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ontAwesome" pitchFamily="2" charset="0"/>
              </a:rPr>
              <a:t></a:t>
            </a:r>
          </a:p>
          <a:p>
            <a:r>
              <a:rPr lang="en-CA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ontAwesome" pitchFamily="2" charset="0"/>
              </a:rPr>
              <a:t></a:t>
            </a:r>
          </a:p>
          <a:p>
            <a:r>
              <a:rPr lang="en-CA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FontAwesome" pitchFamily="2" charset="0"/>
              </a:rPr>
              <a:t>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FontAwesome" pitchFamily="2" charset="0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381000" y="6324600"/>
            <a:ext cx="8610600" cy="480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+mj-lt"/>
              </a:rPr>
              <a:t>Graduating August 2015, looking for ML and DS opportunities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31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7620000" cy="563563"/>
          </a:xfrm>
        </p:spPr>
        <p:txBody>
          <a:bodyPr/>
          <a:lstStyle/>
          <a:p>
            <a:r>
              <a:rPr lang="en-JM" dirty="0" smtClean="0">
                <a:cs typeface="Arial" pitchFamily="34" charset="0"/>
              </a:rPr>
              <a:t>Face Recognition</a:t>
            </a:r>
            <a:endParaRPr lang="en-JM" dirty="0">
              <a:solidFill>
                <a:srgbClr val="FF0505"/>
              </a:solidFill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88" y="2549850"/>
            <a:ext cx="1242811" cy="1622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88" y="2549850"/>
            <a:ext cx="1202029" cy="1584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13" y="1726183"/>
            <a:ext cx="7059769" cy="4143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1515468"/>
            <a:ext cx="6858000" cy="4580532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960513" y="611305"/>
            <a:ext cx="4163096" cy="563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Bebas Neue" pitchFamily="34" charset="0"/>
                <a:ea typeface="+mj-ea"/>
                <a:cs typeface="+mj-cs"/>
              </a:defRPr>
            </a:lvl1pPr>
          </a:lstStyle>
          <a:p>
            <a:r>
              <a:rPr lang="en-JM" sz="3600" dirty="0" smtClean="0">
                <a:cs typeface="Arial" pitchFamily="34" charset="0"/>
              </a:rPr>
              <a:t>- Cross-race effect</a:t>
            </a:r>
            <a:endParaRPr lang="en-JM" sz="3600" dirty="0">
              <a:solidFill>
                <a:srgbClr val="FF050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98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8458200" cy="563563"/>
          </a:xfrm>
        </p:spPr>
        <p:txBody>
          <a:bodyPr/>
          <a:lstStyle/>
          <a:p>
            <a:r>
              <a:rPr lang="en-JM" dirty="0" smtClean="0">
                <a:cs typeface="Arial" pitchFamily="34" charset="0"/>
              </a:rPr>
              <a:t>Motivation in Machine Learning</a:t>
            </a:r>
            <a:endParaRPr lang="en-JM" dirty="0">
              <a:solidFill>
                <a:srgbClr val="FF0505"/>
              </a:solidFill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31" y="5105400"/>
            <a:ext cx="2571750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31" y="5366942"/>
            <a:ext cx="2571750" cy="266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759" y="5640408"/>
            <a:ext cx="3076575" cy="266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59" y="5901950"/>
            <a:ext cx="2971800" cy="266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885" y="2199604"/>
            <a:ext cx="40644" cy="36375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909" y="4117532"/>
            <a:ext cx="2519898" cy="2438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28" y="2162802"/>
            <a:ext cx="3952582" cy="39525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062433"/>
            <a:ext cx="4999153" cy="391193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27" y="1112346"/>
            <a:ext cx="3607113" cy="2743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495" y="1121565"/>
            <a:ext cx="2824725" cy="27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8458200" cy="563563"/>
          </a:xfrm>
        </p:spPr>
        <p:txBody>
          <a:bodyPr/>
          <a:lstStyle/>
          <a:p>
            <a:r>
              <a:rPr lang="en-JM" dirty="0" smtClean="0">
                <a:cs typeface="Arial" pitchFamily="34" charset="0"/>
              </a:rPr>
              <a:t>Motivation in Machine Learning</a:t>
            </a:r>
            <a:endParaRPr lang="en-JM" dirty="0">
              <a:solidFill>
                <a:srgbClr val="FF0505"/>
              </a:solidFill>
              <a:cs typeface="Arial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8845"/>
            <a:ext cx="2476500" cy="2571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86425"/>
            <a:ext cx="2476500" cy="25717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630" y="5450006"/>
            <a:ext cx="2857500" cy="2571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900" y="5705035"/>
            <a:ext cx="5353050" cy="2571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991225"/>
            <a:ext cx="5724525" cy="2571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42" y="1859248"/>
            <a:ext cx="6763741" cy="35421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65" y="1123078"/>
            <a:ext cx="6832448" cy="410710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545" y="1372968"/>
            <a:ext cx="1717655" cy="39849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330336"/>
            <a:ext cx="4610948" cy="409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0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C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07646"/>
            <a:ext cx="7351127" cy="5650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73" y="5955857"/>
            <a:ext cx="1483727" cy="902143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4114800" y="3581400"/>
            <a:ext cx="1143000" cy="1371600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88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8686800" cy="563563"/>
          </a:xfrm>
        </p:spPr>
        <p:txBody>
          <a:bodyPr/>
          <a:lstStyle/>
          <a:p>
            <a:r>
              <a:rPr lang="en-US" sz="3600" dirty="0" smtClean="0"/>
              <a:t>When to use Semi-Supervised Learning?</a:t>
            </a:r>
            <a:endParaRPr lang="en-CA" sz="3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Labelled data is hard to get and expensive</a:t>
            </a:r>
          </a:p>
          <a:p>
            <a:pPr lvl="1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Speech analysis:</a:t>
            </a:r>
          </a:p>
          <a:p>
            <a:pPr lvl="2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Switchboard dataset</a:t>
            </a:r>
          </a:p>
          <a:p>
            <a:pPr lvl="2"/>
            <a:r>
              <a:rPr lang="en-JM" sz="2400" dirty="0" smtClean="0">
                <a:solidFill>
                  <a:srgbClr val="F5460F"/>
                </a:solidFill>
              </a:rPr>
              <a:t>400 hours </a:t>
            </a:r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annotation time for 1 hour of speech</a:t>
            </a:r>
          </a:p>
          <a:p>
            <a:pPr lvl="1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Natural Language Processing</a:t>
            </a:r>
          </a:p>
          <a:p>
            <a:pPr lvl="2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Penn Chinese Treebank</a:t>
            </a:r>
          </a:p>
          <a:p>
            <a:pPr lvl="2"/>
            <a:r>
              <a:rPr lang="en-JM" sz="2400" dirty="0" smtClean="0">
                <a:solidFill>
                  <a:srgbClr val="F5460F"/>
                </a:solidFill>
              </a:rPr>
              <a:t>2 Years </a:t>
            </a:r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 4000 sentences</a:t>
            </a:r>
          </a:p>
          <a:p>
            <a:pPr lvl="1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Medical Application</a:t>
            </a:r>
          </a:p>
          <a:p>
            <a:pPr lvl="2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Require experts opinion</a:t>
            </a:r>
            <a:r>
              <a:rPr lang="en-JM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which might not be unique</a:t>
            </a:r>
          </a:p>
          <a:p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Unlabelled data is cheap</a:t>
            </a:r>
          </a:p>
          <a:p>
            <a:endParaRPr lang="en-JM" sz="2400" dirty="0"/>
          </a:p>
        </p:txBody>
      </p:sp>
    </p:spTree>
    <p:extLst>
      <p:ext uri="{BB962C8B-B14F-4D97-AF65-F5344CB8AC3E}">
        <p14:creationId xmlns:p14="http://schemas.microsoft.com/office/powerpoint/2010/main" val="79345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4200"/>
            <a:ext cx="8534400" cy="563563"/>
          </a:xfrm>
        </p:spPr>
        <p:txBody>
          <a:bodyPr/>
          <a:lstStyle/>
          <a:p>
            <a:r>
              <a:rPr lang="en-US" sz="4000" dirty="0" smtClean="0"/>
              <a:t>Types of Semi-Supervised Leaning</a:t>
            </a:r>
            <a:endParaRPr lang="en-CA" sz="4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JM" dirty="0"/>
              <a:t>:: Semi-Supervised Learning :: Lukas Tencer :: MTL Data ::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533400" y="1600201"/>
            <a:ext cx="8382000" cy="44958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Transductive Learning</a:t>
            </a:r>
          </a:p>
          <a:p>
            <a:pPr lvl="1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Does not generalize to unseen data</a:t>
            </a:r>
          </a:p>
          <a:p>
            <a:pPr lvl="1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Produces labels only for the data at training time</a:t>
            </a:r>
          </a:p>
          <a:p>
            <a:pPr lvl="2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1. Assume labels</a:t>
            </a:r>
          </a:p>
          <a:p>
            <a:pPr lvl="2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 Train classifier on assumed labels</a:t>
            </a:r>
          </a:p>
          <a:p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Inductive Learning</a:t>
            </a:r>
          </a:p>
          <a:p>
            <a:pPr lvl="1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Does generalize to unseen data</a:t>
            </a:r>
          </a:p>
          <a:p>
            <a:pPr lvl="1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Not only produces labels, but also the final classifier</a:t>
            </a:r>
          </a:p>
          <a:p>
            <a:pPr lvl="1"/>
            <a:r>
              <a:rPr lang="en-JM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Manifold Assumption</a:t>
            </a:r>
          </a:p>
          <a:p>
            <a:endParaRPr lang="en-JM" sz="2400" dirty="0"/>
          </a:p>
        </p:txBody>
      </p:sp>
    </p:spTree>
    <p:extLst>
      <p:ext uri="{BB962C8B-B14F-4D97-AF65-F5344CB8AC3E}">
        <p14:creationId xmlns:p14="http://schemas.microsoft.com/office/powerpoint/2010/main" val="426889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11461</TotalTime>
  <Words>1080</Words>
  <Application>Microsoft Office PowerPoint</Application>
  <PresentationFormat>On-screen Show (4:3)</PresentationFormat>
  <Paragraphs>244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Bebas Neue</vt:lpstr>
      <vt:lpstr>Calibri</vt:lpstr>
      <vt:lpstr>Cambria Math</vt:lpstr>
      <vt:lpstr>Courier New</vt:lpstr>
      <vt:lpstr>FontAwesome</vt:lpstr>
      <vt:lpstr>Pacifico</vt:lpstr>
      <vt:lpstr>Office Theme</vt:lpstr>
      <vt:lpstr>Semi-Supervised Learning</vt:lpstr>
      <vt:lpstr>PowerPoint Presentation</vt:lpstr>
      <vt:lpstr>Image Similarity</vt:lpstr>
      <vt:lpstr>Face Recognition</vt:lpstr>
      <vt:lpstr>Motivation in Machine Learning</vt:lpstr>
      <vt:lpstr>Motivation in Machine Learning</vt:lpstr>
      <vt:lpstr>Methodology</vt:lpstr>
      <vt:lpstr>When to use Semi-Supervised Learning?</vt:lpstr>
      <vt:lpstr>Types of Semi-Supervised Leaning</vt:lpstr>
      <vt:lpstr>Selected Semi-Supervised Algorithms</vt:lpstr>
      <vt:lpstr>Self-Training</vt:lpstr>
      <vt:lpstr>Self-Training</vt:lpstr>
      <vt:lpstr>Self-Training</vt:lpstr>
      <vt:lpstr>Self-Training</vt:lpstr>
      <vt:lpstr>Help-Training</vt:lpstr>
      <vt:lpstr>Transductive SVM (S3VM)</vt:lpstr>
      <vt:lpstr>Transductive SVM (S3VM)</vt:lpstr>
      <vt:lpstr>Transductive SVM (S3VM)</vt:lpstr>
      <vt:lpstr>Multiview Algorithms</vt:lpstr>
      <vt:lpstr>Multiview Algorithms</vt:lpstr>
      <vt:lpstr>Multiview Algorithms</vt:lpstr>
      <vt:lpstr>Graph-Based Algorithms</vt:lpstr>
      <vt:lpstr>Graph-Based Algorithms</vt:lpstr>
      <vt:lpstr>Generative Models</vt:lpstr>
      <vt:lpstr>Generative Models</vt:lpstr>
      <vt:lpstr>What could go wrong?</vt:lpstr>
      <vt:lpstr>There is much more out there</vt:lpstr>
      <vt:lpstr>PowerPoint Presentation</vt:lpstr>
      <vt:lpstr>Conclusion</vt:lpstr>
      <vt:lpstr>Some more resources</vt:lpstr>
      <vt:lpstr>PowerPoint Presentation</vt:lpstr>
    </vt:vector>
  </TitlesOfParts>
  <Company>LIME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adrienne.reynolds</dc:creator>
  <cp:lastModifiedBy>Lukas</cp:lastModifiedBy>
  <cp:revision>332</cp:revision>
  <dcterms:created xsi:type="dcterms:W3CDTF">2011-12-26T17:46:32Z</dcterms:created>
  <dcterms:modified xsi:type="dcterms:W3CDTF">2014-11-27T03:52:50Z</dcterms:modified>
</cp:coreProperties>
</file>